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3011150" cy="7315200"/>
  <p:notesSz cx="7315200" cy="130111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553A65-39E7-4CE5-A67A-7567E5A1D645}" v="42" dt="2021-03-26T15:58:55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3"/>
  </p:normalViewPr>
  <p:slideViewPr>
    <p:cSldViewPr snapToGrid="0" snapToObjects="1">
      <p:cViewPr varScale="1">
        <p:scale>
          <a:sx n="97" d="100"/>
          <a:sy n="97" d="100"/>
        </p:scale>
        <p:origin x="1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Dures" userId="a4d20157-df88-481d-80b8-beb62bbedd3b" providerId="ADAL" clId="{6A553A65-39E7-4CE5-A67A-7567E5A1D645}"/>
    <pc:docChg chg="undo redo custSel modSld">
      <pc:chgData name="Dan Dures" userId="a4d20157-df88-481d-80b8-beb62bbedd3b" providerId="ADAL" clId="{6A553A65-39E7-4CE5-A67A-7567E5A1D645}" dt="2021-03-26T15:58:55.109" v="401" actId="14861"/>
      <pc:docMkLst>
        <pc:docMk/>
      </pc:docMkLst>
      <pc:sldChg chg="addSp delSp modSp mod">
        <pc:chgData name="Dan Dures" userId="a4d20157-df88-481d-80b8-beb62bbedd3b" providerId="ADAL" clId="{6A553A65-39E7-4CE5-A67A-7567E5A1D645}" dt="2021-03-26T15:58:55.109" v="401" actId="14861"/>
        <pc:sldMkLst>
          <pc:docMk/>
          <pc:sldMk cId="0" sldId="256"/>
        </pc:sldMkLst>
        <pc:spChg chg="add mod">
          <ac:chgData name="Dan Dures" userId="a4d20157-df88-481d-80b8-beb62bbedd3b" providerId="ADAL" clId="{6A553A65-39E7-4CE5-A67A-7567E5A1D645}" dt="2021-03-26T15:56:36.523" v="375" actId="6549"/>
          <ac:spMkLst>
            <pc:docMk/>
            <pc:sldMk cId="0" sldId="256"/>
            <ac:spMk id="3" creationId="{E7F5186C-E5CF-4E74-9168-703D271338A2}"/>
          </ac:spMkLst>
        </pc:spChg>
        <pc:spChg chg="add mod">
          <ac:chgData name="Dan Dures" userId="a4d20157-df88-481d-80b8-beb62bbedd3b" providerId="ADAL" clId="{6A553A65-39E7-4CE5-A67A-7567E5A1D645}" dt="2021-03-26T15:56:46.644" v="381" actId="14100"/>
          <ac:spMkLst>
            <pc:docMk/>
            <pc:sldMk cId="0" sldId="256"/>
            <ac:spMk id="5" creationId="{20E041B6-FC2B-4F33-B8C2-212268B5330C}"/>
          </ac:spMkLst>
        </pc:spChg>
        <pc:picChg chg="mod">
          <ac:chgData name="Dan Dures" userId="a4d20157-df88-481d-80b8-beb62bbedd3b" providerId="ADAL" clId="{6A553A65-39E7-4CE5-A67A-7567E5A1D645}" dt="2021-03-26T15:58:04.616" v="394" actId="14100"/>
          <ac:picMkLst>
            <pc:docMk/>
            <pc:sldMk cId="0" sldId="256"/>
            <ac:picMk id="2" creationId="{00000000-0000-0000-0000-000000000000}"/>
          </ac:picMkLst>
        </pc:picChg>
        <pc:picChg chg="add del mod">
          <ac:chgData name="Dan Dures" userId="a4d20157-df88-481d-80b8-beb62bbedd3b" providerId="ADAL" clId="{6A553A65-39E7-4CE5-A67A-7567E5A1D645}" dt="2021-03-26T15:57:29.793" v="382" actId="478"/>
          <ac:picMkLst>
            <pc:docMk/>
            <pc:sldMk cId="0" sldId="256"/>
            <ac:picMk id="4" creationId="{8B31A422-2401-43C3-9DF4-BC3B689B3CE5}"/>
          </ac:picMkLst>
        </pc:picChg>
        <pc:picChg chg="add del mod">
          <ac:chgData name="Dan Dures" userId="a4d20157-df88-481d-80b8-beb62bbedd3b" providerId="ADAL" clId="{6A553A65-39E7-4CE5-A67A-7567E5A1D645}" dt="2021-03-26T15:57:45.684" v="387" actId="478"/>
          <ac:picMkLst>
            <pc:docMk/>
            <pc:sldMk cId="0" sldId="256"/>
            <ac:picMk id="1026" creationId="{CD0A70C4-0A59-4E62-ABA5-B5CFF8A410DE}"/>
          </ac:picMkLst>
        </pc:picChg>
        <pc:picChg chg="add del mod">
          <ac:chgData name="Dan Dures" userId="a4d20157-df88-481d-80b8-beb62bbedd3b" providerId="ADAL" clId="{6A553A65-39E7-4CE5-A67A-7567E5A1D645}" dt="2021-03-26T15:58:22.677" v="396" actId="478"/>
          <ac:picMkLst>
            <pc:docMk/>
            <pc:sldMk cId="0" sldId="256"/>
            <ac:picMk id="1028" creationId="{17252592-0868-412B-B455-08242EDC42BB}"/>
          </ac:picMkLst>
        </pc:picChg>
        <pc:picChg chg="add del mod">
          <ac:chgData name="Dan Dures" userId="a4d20157-df88-481d-80b8-beb62bbedd3b" providerId="ADAL" clId="{6A553A65-39E7-4CE5-A67A-7567E5A1D645}" dt="2021-03-26T15:58:08.180" v="395" actId="478"/>
          <ac:picMkLst>
            <pc:docMk/>
            <pc:sldMk cId="0" sldId="256"/>
            <ac:picMk id="1030" creationId="{55CBD223-AF1D-4661-ACBF-9130A2A5B506}"/>
          </ac:picMkLst>
        </pc:picChg>
        <pc:picChg chg="add mod">
          <ac:chgData name="Dan Dures" userId="a4d20157-df88-481d-80b8-beb62bbedd3b" providerId="ADAL" clId="{6A553A65-39E7-4CE5-A67A-7567E5A1D645}" dt="2021-03-26T15:58:55.109" v="401" actId="14861"/>
          <ac:picMkLst>
            <pc:docMk/>
            <pc:sldMk cId="0" sldId="256"/>
            <ac:picMk id="1032" creationId="{BB22E157-6D6F-4B2B-9956-9981C7957C3B}"/>
          </ac:picMkLst>
        </pc:picChg>
      </pc:sldChg>
      <pc:sldChg chg="addSp delSp modSp mod">
        <pc:chgData name="Dan Dures" userId="a4d20157-df88-481d-80b8-beb62bbedd3b" providerId="ADAL" clId="{6A553A65-39E7-4CE5-A67A-7567E5A1D645}" dt="2021-03-26T15:48:52.966" v="344" actId="1076"/>
        <pc:sldMkLst>
          <pc:docMk/>
          <pc:sldMk cId="0" sldId="257"/>
        </pc:sldMkLst>
        <pc:spChg chg="add mod">
          <ac:chgData name="Dan Dures" userId="a4d20157-df88-481d-80b8-beb62bbedd3b" providerId="ADAL" clId="{6A553A65-39E7-4CE5-A67A-7567E5A1D645}" dt="2021-03-26T15:20:03.716" v="332" actId="20577"/>
          <ac:spMkLst>
            <pc:docMk/>
            <pc:sldMk cId="0" sldId="257"/>
            <ac:spMk id="4" creationId="{4DB623BA-A9F5-43BE-8AF1-3B19F7A90316}"/>
          </ac:spMkLst>
        </pc:spChg>
        <pc:spChg chg="add mod">
          <ac:chgData name="Dan Dures" userId="a4d20157-df88-481d-80b8-beb62bbedd3b" providerId="ADAL" clId="{6A553A65-39E7-4CE5-A67A-7567E5A1D645}" dt="2021-03-26T15:48:52.966" v="344" actId="1076"/>
          <ac:spMkLst>
            <pc:docMk/>
            <pc:sldMk cId="0" sldId="257"/>
            <ac:spMk id="5" creationId="{D5961414-3829-40CC-B782-EA6A9D1A01C2}"/>
          </ac:spMkLst>
        </pc:spChg>
        <pc:spChg chg="add del">
          <ac:chgData name="Dan Dures" userId="a4d20157-df88-481d-80b8-beb62bbedd3b" providerId="ADAL" clId="{6A553A65-39E7-4CE5-A67A-7567E5A1D645}" dt="2021-03-26T15:07:41.959" v="75" actId="478"/>
          <ac:spMkLst>
            <pc:docMk/>
            <pc:sldMk cId="0" sldId="257"/>
            <ac:spMk id="8" creationId="{EDCA6F74-DE11-47ED-89FC-809DD1B11249}"/>
          </ac:spMkLst>
        </pc:spChg>
        <pc:spChg chg="add del mod">
          <ac:chgData name="Dan Dures" userId="a4d20157-df88-481d-80b8-beb62bbedd3b" providerId="ADAL" clId="{6A553A65-39E7-4CE5-A67A-7567E5A1D645}" dt="2021-03-26T15:07:57.074" v="78" actId="478"/>
          <ac:spMkLst>
            <pc:docMk/>
            <pc:sldMk cId="0" sldId="257"/>
            <ac:spMk id="10" creationId="{6E5446F1-1BE0-45A6-87FB-E3F9731099F4}"/>
          </ac:spMkLst>
        </pc:spChg>
        <pc:spChg chg="add mod">
          <ac:chgData name="Dan Dures" userId="a4d20157-df88-481d-80b8-beb62bbedd3b" providerId="ADAL" clId="{6A553A65-39E7-4CE5-A67A-7567E5A1D645}" dt="2021-03-26T15:20:01.665" v="331" actId="1076"/>
          <ac:spMkLst>
            <pc:docMk/>
            <pc:sldMk cId="0" sldId="257"/>
            <ac:spMk id="14" creationId="{24FDCFE7-6C4B-47A2-90F3-A74B60114ED1}"/>
          </ac:spMkLst>
        </pc:spChg>
        <pc:picChg chg="mod">
          <ac:chgData name="Dan Dures" userId="a4d20157-df88-481d-80b8-beb62bbedd3b" providerId="ADAL" clId="{6A553A65-39E7-4CE5-A67A-7567E5A1D645}" dt="2021-03-26T15:04:02.823" v="68" actId="1076"/>
          <ac:picMkLst>
            <pc:docMk/>
            <pc:sldMk cId="0" sldId="257"/>
            <ac:picMk id="2" creationId="{00000000-0000-0000-0000-000000000000}"/>
          </ac:picMkLst>
        </pc:picChg>
        <pc:picChg chg="add mod modCrop">
          <ac:chgData name="Dan Dures" userId="a4d20157-df88-481d-80b8-beb62bbedd3b" providerId="ADAL" clId="{6A553A65-39E7-4CE5-A67A-7567E5A1D645}" dt="2021-03-26T15:27:28.928" v="339" actId="1076"/>
          <ac:picMkLst>
            <pc:docMk/>
            <pc:sldMk cId="0" sldId="257"/>
            <ac:picMk id="7" creationId="{1086B994-CEE5-492A-B690-B2E4584EFD44}"/>
          </ac:picMkLst>
        </pc:picChg>
        <pc:picChg chg="add del mod">
          <ac:chgData name="Dan Dures" userId="a4d20157-df88-481d-80b8-beb62bbedd3b" providerId="ADAL" clId="{6A553A65-39E7-4CE5-A67A-7567E5A1D645}" dt="2021-03-26T15:27:02.859" v="333" actId="478"/>
          <ac:picMkLst>
            <pc:docMk/>
            <pc:sldMk cId="0" sldId="257"/>
            <ac:picMk id="11" creationId="{3E12C224-1B56-45ED-98EA-5B9407394F03}"/>
          </ac:picMkLst>
        </pc:picChg>
        <pc:picChg chg="add del mod">
          <ac:chgData name="Dan Dures" userId="a4d20157-df88-481d-80b8-beb62bbedd3b" providerId="ADAL" clId="{6A553A65-39E7-4CE5-A67A-7567E5A1D645}" dt="2021-03-26T15:04:15.489" v="73" actId="478"/>
          <ac:picMkLst>
            <pc:docMk/>
            <pc:sldMk cId="0" sldId="257"/>
            <ac:picMk id="1026" creationId="{E74DEA2E-16F0-468D-A447-AED929E677FD}"/>
          </ac:picMkLst>
        </pc:picChg>
      </pc:sldChg>
      <pc:sldChg chg="addSp modSp mod">
        <pc:chgData name="Dan Dures" userId="a4d20157-df88-481d-80b8-beb62bbedd3b" providerId="ADAL" clId="{6A553A65-39E7-4CE5-A67A-7567E5A1D645}" dt="2021-03-26T15:50:09.255" v="361" actId="1076"/>
        <pc:sldMkLst>
          <pc:docMk/>
          <pc:sldMk cId="0" sldId="258"/>
        </pc:sldMkLst>
        <pc:spChg chg="add mod">
          <ac:chgData name="Dan Dures" userId="a4d20157-df88-481d-80b8-beb62bbedd3b" providerId="ADAL" clId="{6A553A65-39E7-4CE5-A67A-7567E5A1D645}" dt="2021-03-26T15:49:38.756" v="350" actId="1076"/>
          <ac:spMkLst>
            <pc:docMk/>
            <pc:sldMk cId="0" sldId="258"/>
            <ac:spMk id="4" creationId="{B1BC5411-4168-4724-B775-696654F9DFC7}"/>
          </ac:spMkLst>
        </pc:spChg>
        <pc:spChg chg="add mod">
          <ac:chgData name="Dan Dures" userId="a4d20157-df88-481d-80b8-beb62bbedd3b" providerId="ADAL" clId="{6A553A65-39E7-4CE5-A67A-7567E5A1D645}" dt="2021-03-26T15:50:09.255" v="361" actId="1076"/>
          <ac:spMkLst>
            <pc:docMk/>
            <pc:sldMk cId="0" sldId="258"/>
            <ac:spMk id="6" creationId="{5F4F959D-74A0-4268-8DBA-707BE83D4866}"/>
          </ac:spMkLst>
        </pc:spChg>
        <pc:picChg chg="mod">
          <ac:chgData name="Dan Dures" userId="a4d20157-df88-481d-80b8-beb62bbedd3b" providerId="ADAL" clId="{6A553A65-39E7-4CE5-A67A-7567E5A1D645}" dt="2021-03-26T15:49:58.913" v="357" actId="1076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Dan Dures" userId="a4d20157-df88-481d-80b8-beb62bbedd3b" providerId="ADAL" clId="{6A553A65-39E7-4CE5-A67A-7567E5A1D645}" dt="2021-03-26T15:50:07.069" v="360" actId="14100"/>
          <ac:picMkLst>
            <pc:docMk/>
            <pc:sldMk cId="0" sldId="258"/>
            <ac:picMk id="5" creationId="{CBE1E97D-0053-40C8-A377-D3953789948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267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https://www.transparentchoice.com/content/project-prioritization-case-stud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/var/www/render_temp/1125542/1469430904/slid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011150" cy="73152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F5186C-E5CF-4E74-9168-703D271338A2}"/>
              </a:ext>
            </a:extLst>
          </p:cNvPr>
          <p:cNvSpPr txBox="1"/>
          <p:nvPr/>
        </p:nvSpPr>
        <p:spPr>
          <a:xfrm>
            <a:off x="1315650" y="616390"/>
            <a:ext cx="113716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5"/>
                </a:solidFill>
              </a:rPr>
              <a:t>€200m capital project </a:t>
            </a:r>
            <a:r>
              <a:rPr lang="en-GB" sz="2400" dirty="0">
                <a:solidFill>
                  <a:schemeClr val="accent5"/>
                </a:solidFill>
              </a:rPr>
              <a:t>was at a </a:t>
            </a:r>
            <a:r>
              <a:rPr lang="en-GB" sz="3200" b="1" dirty="0">
                <a:solidFill>
                  <a:schemeClr val="accent5"/>
                </a:solidFill>
              </a:rPr>
              <a:t>Go-No Go Decision </a:t>
            </a:r>
            <a:r>
              <a:rPr lang="en-GB" sz="2400" dirty="0">
                <a:solidFill>
                  <a:schemeClr val="accent5"/>
                </a:solidFill>
              </a:rPr>
              <a:t>for the Stockholm Subway Red Line to support their signalling system. They brought in one of our partners to help them work out the best way forward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E041B6-FC2B-4F33-B8C2-212268B5330C}"/>
              </a:ext>
            </a:extLst>
          </p:cNvPr>
          <p:cNvSpPr txBox="1"/>
          <p:nvPr/>
        </p:nvSpPr>
        <p:spPr>
          <a:xfrm>
            <a:off x="7754549" y="2914475"/>
            <a:ext cx="4732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/>
                </a:solidFill>
              </a:rPr>
              <a:t>They needed to make the decision quickly, but the outcome needed to be transparent &amp; thorough to justify the use of public funds</a:t>
            </a:r>
            <a:endParaRPr lang="en-GB" dirty="0">
              <a:solidFill>
                <a:schemeClr val="accent5"/>
              </a:solidFill>
              <a:cs typeface="Calibri"/>
            </a:endParaRPr>
          </a:p>
          <a:p>
            <a:endParaRPr lang="en-GB" dirty="0"/>
          </a:p>
        </p:txBody>
      </p:sp>
      <p:pic>
        <p:nvPicPr>
          <p:cNvPr id="1032" name="Picture 8" descr="Stockholm Subway Map for Download | Metro in Stockholm - High-Resolution  Map of Underground Network">
            <a:extLst>
              <a:ext uri="{FF2B5EF4-FFF2-40B4-BE49-F238E27FC236}">
                <a16:creationId xmlns:a16="http://schemas.microsoft.com/office/drawing/2014/main" id="{BB22E157-6D6F-4B2B-9956-9981C7957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575" y="2914475"/>
            <a:ext cx="5183436" cy="352549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/var/www/render_temp/1125542/1469430904/slid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011150" cy="7315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B623BA-A9F5-43BE-8AF1-3B19F7A90316}"/>
              </a:ext>
            </a:extLst>
          </p:cNvPr>
          <p:cNvSpPr txBox="1"/>
          <p:nvPr/>
        </p:nvSpPr>
        <p:spPr>
          <a:xfrm>
            <a:off x="1319264" y="445561"/>
            <a:ext cx="1138708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5"/>
                </a:solidFill>
              </a:rPr>
              <a:t>Different </a:t>
            </a:r>
            <a:r>
              <a:rPr lang="en-GB" sz="2400" b="1" dirty="0">
                <a:solidFill>
                  <a:schemeClr val="accent5"/>
                </a:solidFill>
              </a:rPr>
              <a:t>‘Aspects’</a:t>
            </a:r>
            <a:r>
              <a:rPr lang="en-GB" sz="2400" dirty="0">
                <a:solidFill>
                  <a:schemeClr val="accent5"/>
                </a:solidFill>
              </a:rPr>
              <a:t> </a:t>
            </a:r>
            <a:r>
              <a:rPr lang="en-GB" sz="1800" dirty="0">
                <a:solidFill>
                  <a:schemeClr val="accent5"/>
                </a:solidFill>
              </a:rPr>
              <a:t>were explored in building Criteria – these covered Finance, Technical, Integration &amp; Project Factors to force the client to </a:t>
            </a:r>
            <a:r>
              <a:rPr lang="en-GB" sz="2400" b="1" dirty="0">
                <a:solidFill>
                  <a:schemeClr val="accent5"/>
                </a:solidFill>
              </a:rPr>
              <a:t>think through the question from all angles</a:t>
            </a:r>
          </a:p>
          <a:p>
            <a:endParaRPr lang="en-GB" b="1" dirty="0">
              <a:solidFill>
                <a:schemeClr val="accent5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961414-3829-40CC-B782-EA6A9D1A01C2}"/>
              </a:ext>
            </a:extLst>
          </p:cNvPr>
          <p:cNvSpPr txBox="1"/>
          <p:nvPr/>
        </p:nvSpPr>
        <p:spPr>
          <a:xfrm>
            <a:off x="6505575" y="2613686"/>
            <a:ext cx="577701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chemeClr val="accent5"/>
                </a:solidFill>
              </a:rPr>
              <a:t>“you have to re-evaluate the problem you thought you had – but by forcing you to work systematically you hone the structure, so you have a very good decision. And it can be a rapid process… just a couple of hours”</a:t>
            </a:r>
            <a:endParaRPr lang="en-GB" i="1" dirty="0">
              <a:solidFill>
                <a:schemeClr val="accent5"/>
              </a:solidFill>
            </a:endParaRPr>
          </a:p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FDCFE7-6C4B-47A2-90F3-A74B60114ED1}"/>
              </a:ext>
            </a:extLst>
          </p:cNvPr>
          <p:cNvSpPr txBox="1"/>
          <p:nvPr/>
        </p:nvSpPr>
        <p:spPr>
          <a:xfrm>
            <a:off x="6505575" y="1997775"/>
            <a:ext cx="6572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5"/>
                </a:solidFill>
              </a:rPr>
              <a:t>Defining Criteria was an iterative process</a:t>
            </a:r>
            <a:r>
              <a:rPr lang="en-GB" dirty="0">
                <a:solidFill>
                  <a:schemeClr val="accent5"/>
                </a:solidFill>
              </a:rPr>
              <a:t>:</a:t>
            </a:r>
            <a:endParaRPr lang="en-GB" sz="1800" dirty="0">
              <a:solidFill>
                <a:schemeClr val="accent5"/>
              </a:solidFill>
            </a:endParaRPr>
          </a:p>
        </p:txBody>
      </p:sp>
      <p:pic>
        <p:nvPicPr>
          <p:cNvPr id="7" name="Object 1" descr="/var/www/render_temp/1125542/1469420566/slide3.png">
            <a:extLst>
              <a:ext uri="{FF2B5EF4-FFF2-40B4-BE49-F238E27FC236}">
                <a16:creationId xmlns:a16="http://schemas.microsoft.com/office/drawing/2014/main" id="{1086B994-CEE5-492A-B690-B2E4584EFD4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22914" t="24706" r="44070" b="10806"/>
          <a:stretch/>
        </p:blipFill>
        <p:spPr>
          <a:xfrm>
            <a:off x="1752599" y="1683450"/>
            <a:ext cx="4295775" cy="47173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/var/www/render_temp/1125542/1469430904/slide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011150" cy="7315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BC5411-4168-4724-B775-696654F9DFC7}"/>
              </a:ext>
            </a:extLst>
          </p:cNvPr>
          <p:cNvSpPr txBox="1"/>
          <p:nvPr/>
        </p:nvSpPr>
        <p:spPr>
          <a:xfrm>
            <a:off x="1404938" y="448509"/>
            <a:ext cx="1116806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accent5"/>
                </a:solidFill>
              </a:rPr>
              <a:t>Decision was made in </a:t>
            </a:r>
            <a:r>
              <a:rPr lang="en-GB" sz="2400" b="1" dirty="0">
                <a:solidFill>
                  <a:schemeClr val="accent5"/>
                </a:solidFill>
              </a:rPr>
              <a:t>less than half the normal time</a:t>
            </a:r>
            <a:r>
              <a:rPr lang="en-GB" sz="2000" b="1" dirty="0">
                <a:solidFill>
                  <a:schemeClr val="accent5"/>
                </a:solidFill>
              </a:rPr>
              <a:t> </a:t>
            </a:r>
            <a:r>
              <a:rPr lang="en-GB" dirty="0">
                <a:solidFill>
                  <a:schemeClr val="accent5"/>
                </a:solidFill>
              </a:rPr>
              <a:t>– faster, simpler… yet </a:t>
            </a:r>
            <a:r>
              <a:rPr lang="en-GB" i="1" dirty="0">
                <a:solidFill>
                  <a:schemeClr val="accent5"/>
                </a:solidFill>
              </a:rPr>
              <a:t>more thorough </a:t>
            </a:r>
            <a:r>
              <a:rPr lang="en-GB" dirty="0">
                <a:solidFill>
                  <a:schemeClr val="accent5"/>
                </a:solidFill>
              </a:rPr>
              <a:t>than the client expected</a:t>
            </a:r>
          </a:p>
          <a:p>
            <a:endParaRPr lang="en-GB" dirty="0">
              <a:solidFill>
                <a:schemeClr val="accent5"/>
              </a:solidFill>
            </a:endParaRPr>
          </a:p>
          <a:p>
            <a:r>
              <a:rPr lang="en-GB" dirty="0">
                <a:solidFill>
                  <a:schemeClr val="accent5"/>
                </a:solidFill>
              </a:rPr>
              <a:t>Instead of 200 pages that nobody read, the client received simple clear outcomes with easy to read graphs – </a:t>
            </a:r>
            <a:r>
              <a:rPr lang="en-GB" sz="2400" b="1" i="1" dirty="0">
                <a:solidFill>
                  <a:schemeClr val="accent5"/>
                </a:solidFill>
              </a:rPr>
              <a:t>less paper better documentation</a:t>
            </a:r>
            <a:endParaRPr lang="en-GB" b="1" i="1" dirty="0">
              <a:solidFill>
                <a:schemeClr val="accent5"/>
              </a:solidFill>
              <a:cs typeface="Calibri"/>
            </a:endParaRPr>
          </a:p>
          <a:p>
            <a:endParaRPr lang="en-GB" dirty="0">
              <a:solidFill>
                <a:schemeClr val="accent5"/>
              </a:solidFill>
            </a:endParaRPr>
          </a:p>
          <a:p>
            <a:r>
              <a:rPr lang="en-GB" dirty="0">
                <a:solidFill>
                  <a:schemeClr val="accent5"/>
                </a:solidFill>
              </a:rPr>
              <a:t>By involving participants from a broad group of departments the client had a robust decision that was hard to argue against</a:t>
            </a:r>
            <a:endParaRPr lang="en-GB" dirty="0">
              <a:solidFill>
                <a:schemeClr val="accent5"/>
              </a:solidFill>
              <a:cs typeface="Calibri"/>
            </a:endParaRPr>
          </a:p>
        </p:txBody>
      </p:sp>
      <p:pic>
        <p:nvPicPr>
          <p:cNvPr id="5" name="Picture 2" descr="Listen to Dean Fowler talk about how they selected a signalling system.">
            <a:hlinkClick r:id="rId4"/>
            <a:extLst>
              <a:ext uri="{FF2B5EF4-FFF2-40B4-BE49-F238E27FC236}">
                <a16:creationId xmlns:a16="http://schemas.microsoft.com/office/drawing/2014/main" id="{CBE1E97D-0053-40C8-A377-D395378994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4938" y="3771900"/>
            <a:ext cx="5800863" cy="309479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4F959D-74A0-4268-8DBA-707BE83D4866}"/>
              </a:ext>
            </a:extLst>
          </p:cNvPr>
          <p:cNvSpPr txBox="1"/>
          <p:nvPr/>
        </p:nvSpPr>
        <p:spPr>
          <a:xfrm>
            <a:off x="7560469" y="3773537"/>
            <a:ext cx="5776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/>
                </a:solidFill>
              </a:rPr>
              <a:t>Want to hear more? Listen to </a:t>
            </a:r>
            <a:r>
              <a:rPr lang="en-GB" sz="2400" b="1" dirty="0">
                <a:solidFill>
                  <a:schemeClr val="accent5"/>
                </a:solidFill>
              </a:rPr>
              <a:t>Dean Fowler </a:t>
            </a:r>
            <a:r>
              <a:rPr lang="en-GB" sz="2400" dirty="0">
                <a:solidFill>
                  <a:schemeClr val="accent5"/>
                </a:solidFill>
              </a:rPr>
              <a:t>explain his work with TransparentChoice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232</Words>
  <Application>Microsoft Office PowerPoint</Application>
  <PresentationFormat>Custom</PresentationFormat>
  <Paragraphs>14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Visme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Visme Presentation</dc:title>
  <dc:subject>Visme Presentation</dc:subject>
  <dc:creator>Visme User</dc:creator>
  <cp:lastModifiedBy>Dan Dures</cp:lastModifiedBy>
  <cp:revision>16</cp:revision>
  <dcterms:created xsi:type="dcterms:W3CDTF">2021-03-19T17:15:50Z</dcterms:created>
  <dcterms:modified xsi:type="dcterms:W3CDTF">2021-03-26T15:59:01Z</dcterms:modified>
</cp:coreProperties>
</file>