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29146-C464-46A8-98EB-2ED8F77D2366}" v="13" dt="2021-03-26T15:46:36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1" d="100"/>
          <a:sy n="101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2E629146-C464-46A8-98EB-2ED8F77D2366}"/>
    <pc:docChg chg="undo custSel modSld">
      <pc:chgData name="Dan Dures" userId="a4d20157-df88-481d-80b8-beb62bbedd3b" providerId="ADAL" clId="{2E629146-C464-46A8-98EB-2ED8F77D2366}" dt="2021-03-26T16:02:14.586" v="476" actId="1076"/>
      <pc:docMkLst>
        <pc:docMk/>
      </pc:docMkLst>
      <pc:sldChg chg="addSp delSp modSp mod">
        <pc:chgData name="Dan Dures" userId="a4d20157-df88-481d-80b8-beb62bbedd3b" providerId="ADAL" clId="{2E629146-C464-46A8-98EB-2ED8F77D2366}" dt="2021-03-26T16:00:40.356" v="449" actId="1076"/>
        <pc:sldMkLst>
          <pc:docMk/>
          <pc:sldMk cId="0" sldId="256"/>
        </pc:sldMkLst>
        <pc:spChg chg="add mod">
          <ac:chgData name="Dan Dures" userId="a4d20157-df88-481d-80b8-beb62bbedd3b" providerId="ADAL" clId="{2E629146-C464-46A8-98EB-2ED8F77D2366}" dt="2021-03-26T16:00:37.171" v="448" actId="1076"/>
          <ac:spMkLst>
            <pc:docMk/>
            <pc:sldMk cId="0" sldId="256"/>
            <ac:spMk id="5" creationId="{96214EDA-1B7C-4360-9A96-263897D8E071}"/>
          </ac:spMkLst>
        </pc:spChg>
        <pc:graphicFrameChg chg="add del mod">
          <ac:chgData name="Dan Dures" userId="a4d20157-df88-481d-80b8-beb62bbedd3b" providerId="ADAL" clId="{2E629146-C464-46A8-98EB-2ED8F77D2366}" dt="2021-03-26T15:35:29.481" v="1" actId="478"/>
          <ac:graphicFrameMkLst>
            <pc:docMk/>
            <pc:sldMk cId="0" sldId="256"/>
            <ac:graphicFrameMk id="3" creationId="{8C345A3A-E39A-4B41-BA54-EB07466E2AA6}"/>
          </ac:graphicFrameMkLst>
        </pc:graphicFrameChg>
        <pc:picChg chg="mod">
          <ac:chgData name="Dan Dures" userId="a4d20157-df88-481d-80b8-beb62bbedd3b" providerId="ADAL" clId="{2E629146-C464-46A8-98EB-2ED8F77D2366}" dt="2021-03-26T16:00:34.831" v="447" actId="1076"/>
          <ac:picMkLst>
            <pc:docMk/>
            <pc:sldMk cId="0" sldId="256"/>
            <ac:picMk id="2" creationId="{00000000-0000-0000-0000-000000000000}"/>
          </ac:picMkLst>
        </pc:picChg>
        <pc:picChg chg="add mod modCrop">
          <ac:chgData name="Dan Dures" userId="a4d20157-df88-481d-80b8-beb62bbedd3b" providerId="ADAL" clId="{2E629146-C464-46A8-98EB-2ED8F77D2366}" dt="2021-03-26T16:00:40.356" v="449" actId="1076"/>
          <ac:picMkLst>
            <pc:docMk/>
            <pc:sldMk cId="0" sldId="256"/>
            <ac:picMk id="6" creationId="{5E8148EC-42C3-456F-BC23-5A28F1860556}"/>
          </ac:picMkLst>
        </pc:picChg>
      </pc:sldChg>
      <pc:sldChg chg="addSp delSp modSp mod">
        <pc:chgData name="Dan Dures" userId="a4d20157-df88-481d-80b8-beb62bbedd3b" providerId="ADAL" clId="{2E629146-C464-46A8-98EB-2ED8F77D2366}" dt="2021-03-26T16:01:56.682" v="473" actId="1076"/>
        <pc:sldMkLst>
          <pc:docMk/>
          <pc:sldMk cId="0" sldId="257"/>
        </pc:sldMkLst>
        <pc:spChg chg="add mod">
          <ac:chgData name="Dan Dures" userId="a4d20157-df88-481d-80b8-beb62bbedd3b" providerId="ADAL" clId="{2E629146-C464-46A8-98EB-2ED8F77D2366}" dt="2021-03-26T16:01:17.445" v="460" actId="14100"/>
          <ac:spMkLst>
            <pc:docMk/>
            <pc:sldMk cId="0" sldId="257"/>
            <ac:spMk id="4" creationId="{CA577E82-F2E1-4B9D-9FD2-825C68B8AEC4}"/>
          </ac:spMkLst>
        </pc:spChg>
        <pc:spChg chg="add mod">
          <ac:chgData name="Dan Dures" userId="a4d20157-df88-481d-80b8-beb62bbedd3b" providerId="ADAL" clId="{2E629146-C464-46A8-98EB-2ED8F77D2366}" dt="2021-03-26T16:00:59.680" v="456" actId="404"/>
          <ac:spMkLst>
            <pc:docMk/>
            <pc:sldMk cId="0" sldId="257"/>
            <ac:spMk id="6" creationId="{B9EBCCCD-8B15-4611-9757-4D49778D37FE}"/>
          </ac:spMkLst>
        </pc:spChg>
        <pc:spChg chg="add del">
          <ac:chgData name="Dan Dures" userId="a4d20157-df88-481d-80b8-beb62bbedd3b" providerId="ADAL" clId="{2E629146-C464-46A8-98EB-2ED8F77D2366}" dt="2021-03-26T15:43:48.885" v="388" actId="22"/>
          <ac:spMkLst>
            <pc:docMk/>
            <pc:sldMk cId="0" sldId="257"/>
            <ac:spMk id="8" creationId="{9249F969-E05C-4E35-8BC1-61A5F8A09B27}"/>
          </ac:spMkLst>
        </pc:spChg>
        <pc:spChg chg="add mod">
          <ac:chgData name="Dan Dures" userId="a4d20157-df88-481d-80b8-beb62bbedd3b" providerId="ADAL" clId="{2E629146-C464-46A8-98EB-2ED8F77D2366}" dt="2021-03-26T16:01:56.682" v="473" actId="1076"/>
          <ac:spMkLst>
            <pc:docMk/>
            <pc:sldMk cId="0" sldId="257"/>
            <ac:spMk id="9" creationId="{0353F06C-02FD-4722-8019-8E56727B1F10}"/>
          </ac:spMkLst>
        </pc:spChg>
        <pc:picChg chg="mod ord">
          <ac:chgData name="Dan Dures" userId="a4d20157-df88-481d-80b8-beb62bbedd3b" providerId="ADAL" clId="{2E629146-C464-46A8-98EB-2ED8F77D2366}" dt="2021-03-26T15:44:13.450" v="396" actId="1076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Dan Dures" userId="a4d20157-df88-481d-80b8-beb62bbedd3b" providerId="ADAL" clId="{2E629146-C464-46A8-98EB-2ED8F77D2366}" dt="2021-03-26T15:44:34.357" v="398" actId="14100"/>
          <ac:picMkLst>
            <pc:docMk/>
            <pc:sldMk cId="0" sldId="257"/>
            <ac:picMk id="5" creationId="{B7FC8ABA-9D87-4E9D-BFAD-9B2F0AAF676C}"/>
          </ac:picMkLst>
        </pc:picChg>
      </pc:sldChg>
      <pc:sldChg chg="addSp modSp mod">
        <pc:chgData name="Dan Dures" userId="a4d20157-df88-481d-80b8-beb62bbedd3b" providerId="ADAL" clId="{2E629146-C464-46A8-98EB-2ED8F77D2366}" dt="2021-03-26T16:02:14.586" v="476" actId="1076"/>
        <pc:sldMkLst>
          <pc:docMk/>
          <pc:sldMk cId="0" sldId="258"/>
        </pc:sldMkLst>
        <pc:spChg chg="add mod">
          <ac:chgData name="Dan Dures" userId="a4d20157-df88-481d-80b8-beb62bbedd3b" providerId="ADAL" clId="{2E629146-C464-46A8-98EB-2ED8F77D2366}" dt="2021-03-26T16:02:04.088" v="475" actId="404"/>
          <ac:spMkLst>
            <pc:docMk/>
            <pc:sldMk cId="0" sldId="258"/>
            <ac:spMk id="4" creationId="{16E8553E-C1CB-42AF-A088-AB8FA091005E}"/>
          </ac:spMkLst>
        </pc:spChg>
        <pc:picChg chg="mod">
          <ac:chgData name="Dan Dures" userId="a4d20157-df88-481d-80b8-beb62bbedd3b" providerId="ADAL" clId="{2E629146-C464-46A8-98EB-2ED8F77D2366}" dt="2021-03-26T15:47:26.105" v="429" actId="1076"/>
          <ac:picMkLst>
            <pc:docMk/>
            <pc:sldMk cId="0" sldId="258"/>
            <ac:picMk id="2" creationId="{00000000-0000-0000-0000-000000000000}"/>
          </ac:picMkLst>
        </pc:picChg>
        <pc:picChg chg="add mod modCrop">
          <ac:chgData name="Dan Dures" userId="a4d20157-df88-481d-80b8-beb62bbedd3b" providerId="ADAL" clId="{2E629146-C464-46A8-98EB-2ED8F77D2366}" dt="2021-03-26T16:02:14.586" v="476" actId="1076"/>
          <ac:picMkLst>
            <pc:docMk/>
            <pc:sldMk cId="0" sldId="258"/>
            <ac:picMk id="5" creationId="{2ED00C7F-7595-4C93-B033-6EFF3B40E88D}"/>
          </ac:picMkLst>
        </pc:picChg>
      </pc:sldChg>
    </pc:docChg>
  </pc:docChgLst>
  <pc:docChgLst>
    <pc:chgData name="Dan Dures" userId="a4d20157-df88-481d-80b8-beb62bbedd3b" providerId="ADAL" clId="{D5A09011-8253-42E2-884C-5B01CCE68B65}"/>
    <pc:docChg chg="custSel modSld">
      <pc:chgData name="Dan Dures" userId="a4d20157-df88-481d-80b8-beb62bbedd3b" providerId="ADAL" clId="{D5A09011-8253-42E2-884C-5B01CCE68B65}" dt="2021-03-19T17:24:29.811" v="6" actId="478"/>
      <pc:docMkLst>
        <pc:docMk/>
      </pc:docMkLst>
      <pc:sldChg chg="addSp delSp modSp mod">
        <pc:chgData name="Dan Dures" userId="a4d20157-df88-481d-80b8-beb62bbedd3b" providerId="ADAL" clId="{D5A09011-8253-42E2-884C-5B01CCE68B65}" dt="2021-03-19T17:24:29.811" v="6" actId="478"/>
        <pc:sldMkLst>
          <pc:docMk/>
          <pc:sldMk cId="0" sldId="256"/>
        </pc:sldMkLst>
        <pc:spChg chg="add del mod">
          <ac:chgData name="Dan Dures" userId="a4d20157-df88-481d-80b8-beb62bbedd3b" providerId="ADAL" clId="{D5A09011-8253-42E2-884C-5B01CCE68B65}" dt="2021-03-19T17:24:29.811" v="6" actId="478"/>
          <ac:spMkLst>
            <pc:docMk/>
            <pc:sldMk cId="0" sldId="256"/>
            <ac:spMk id="3" creationId="{A189792B-C5E0-4267-BF98-60AF1F7434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14EDA-1B7C-4360-9A96-263897D8E071}"/>
              </a:ext>
            </a:extLst>
          </p:cNvPr>
          <p:cNvSpPr txBox="1"/>
          <p:nvPr/>
        </p:nvSpPr>
        <p:spPr>
          <a:xfrm>
            <a:off x="1494066" y="880975"/>
            <a:ext cx="565932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5"/>
                </a:solidFill>
              </a:rPr>
              <a:t>Developing Satellite Systems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>takes deep technical expertise &amp; great collaboration.</a:t>
            </a:r>
          </a:p>
          <a:p>
            <a:endParaRPr lang="en-GB" sz="2400" dirty="0">
              <a:solidFill>
                <a:schemeClr val="accent5"/>
              </a:solidFill>
            </a:endParaRPr>
          </a:p>
          <a:p>
            <a:r>
              <a:rPr lang="en-GB" dirty="0">
                <a:solidFill>
                  <a:schemeClr val="accent5"/>
                </a:solidFill>
              </a:rPr>
              <a:t>TransparentChoice was used to support the development of multiple different projects, including:</a:t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</a:rPr>
              <a:t>Selection</a:t>
            </a:r>
            <a:r>
              <a:rPr lang="en-GB" dirty="0">
                <a:solidFill>
                  <a:schemeClr val="accent5"/>
                </a:solidFill>
              </a:rPr>
              <a:t> of a power regulation &amp; conditioning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</a:rPr>
              <a:t>Selection</a:t>
            </a:r>
            <a:r>
              <a:rPr lang="en-GB" dirty="0">
                <a:solidFill>
                  <a:schemeClr val="accent5"/>
                </a:solidFill>
              </a:rPr>
              <a:t> of launcher for a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</a:rPr>
              <a:t>Design</a:t>
            </a:r>
            <a:r>
              <a:rPr lang="en-GB" dirty="0">
                <a:solidFill>
                  <a:schemeClr val="accent5"/>
                </a:solidFill>
              </a:rPr>
              <a:t> of orbital transfer strategy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6" name="Object 1" descr="/var/www/render_temp/1125542/1469420566/slide4.png">
            <a:extLst>
              <a:ext uri="{FF2B5EF4-FFF2-40B4-BE49-F238E27FC236}">
                <a16:creationId xmlns:a16="http://schemas.microsoft.com/office/drawing/2014/main" id="{5E8148EC-42C3-456F-BC23-5A28F1860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2172" t="16071" r="35412" b="25298"/>
          <a:stretch/>
        </p:blipFill>
        <p:spPr>
          <a:xfrm>
            <a:off x="7867650" y="880975"/>
            <a:ext cx="4657842" cy="473648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5" name="Picture 6" descr="Realistic Satellite. 3d Render Satelit Illustration. Satelite Isolated On White  Background Stock Illustration - Illustration of dish, radio: 145141747">
            <a:extLst>
              <a:ext uri="{FF2B5EF4-FFF2-40B4-BE49-F238E27FC236}">
                <a16:creationId xmlns:a16="http://schemas.microsoft.com/office/drawing/2014/main" id="{B7FC8ABA-9D87-4E9D-BFAD-9B2F0AAF6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3"/>
          <a:stretch/>
        </p:blipFill>
        <p:spPr bwMode="auto">
          <a:xfrm>
            <a:off x="8783018" y="2082241"/>
            <a:ext cx="4228131" cy="24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77E82-F2E1-4B9D-9FD2-825C68B8AEC4}"/>
              </a:ext>
            </a:extLst>
          </p:cNvPr>
          <p:cNvSpPr txBox="1"/>
          <p:nvPr/>
        </p:nvSpPr>
        <p:spPr>
          <a:xfrm>
            <a:off x="1280917" y="1764377"/>
            <a:ext cx="73392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/>
                </a:solidFill>
              </a:rPr>
              <a:t>Technical Features </a:t>
            </a:r>
            <a:r>
              <a:rPr lang="en-GB" dirty="0">
                <a:solidFill>
                  <a:schemeClr val="accent5"/>
                </a:solidFill>
              </a:rPr>
              <a:t>such as manoeuvrability &amp; mass that will impact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/>
                </a:solidFill>
              </a:rPr>
              <a:t>Compatibility Reviews </a:t>
            </a:r>
            <a:r>
              <a:rPr lang="en-GB" dirty="0">
                <a:solidFill>
                  <a:schemeClr val="accent5"/>
                </a:solidFill>
              </a:rPr>
              <a:t>to determine fit to existing components which will impact integration 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/>
                </a:solidFill>
              </a:rPr>
              <a:t>Complexity</a:t>
            </a:r>
            <a:r>
              <a:rPr lang="en-GB" dirty="0">
                <a:solidFill>
                  <a:schemeClr val="accent5"/>
                </a:solidFill>
              </a:rPr>
              <a:t>, with factors such as of ease of implementation &amp; number of different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/>
                </a:solidFill>
              </a:rPr>
              <a:t>Reliability &amp; Performance</a:t>
            </a:r>
            <a:r>
              <a:rPr lang="en-GB" dirty="0">
                <a:solidFill>
                  <a:schemeClr val="accent5"/>
                </a:solidFill>
              </a:rPr>
              <a:t> projections that will determine the value of the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/>
                </a:solidFill>
              </a:rPr>
              <a:t>Programmatic Risks</a:t>
            </a:r>
            <a:r>
              <a:rPr lang="en-GB" dirty="0">
                <a:solidFill>
                  <a:schemeClr val="accent5"/>
                </a:solidFill>
              </a:rPr>
              <a:t> potentially impacting timeliness &amp; budget</a:t>
            </a:r>
            <a:endParaRPr lang="en-GB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BCCCD-8B15-4611-9757-4D49778D37FE}"/>
              </a:ext>
            </a:extLst>
          </p:cNvPr>
          <p:cNvSpPr txBox="1"/>
          <p:nvPr/>
        </p:nvSpPr>
        <p:spPr>
          <a:xfrm>
            <a:off x="1280917" y="358899"/>
            <a:ext cx="111170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Each project has been supported by a bespoke model. Key themes in the </a:t>
            </a:r>
            <a:r>
              <a:rPr lang="en-GB" sz="2400" b="1" dirty="0">
                <a:solidFill>
                  <a:schemeClr val="accent5"/>
                </a:solidFill>
              </a:rPr>
              <a:t>Criteria for these models </a:t>
            </a:r>
            <a:r>
              <a:rPr lang="en-GB" dirty="0">
                <a:solidFill>
                  <a:schemeClr val="accent5"/>
                </a:solidFill>
              </a:rPr>
              <a:t>include:</a:t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3F06C-02FD-4722-8019-8E56727B1F10}"/>
              </a:ext>
            </a:extLst>
          </p:cNvPr>
          <p:cNvSpPr txBox="1"/>
          <p:nvPr/>
        </p:nvSpPr>
        <p:spPr>
          <a:xfrm>
            <a:off x="1280917" y="4965046"/>
            <a:ext cx="10063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Cost was mainly used as an Attribute / constraint rather than a Criteria – in line with </a:t>
            </a:r>
            <a:r>
              <a:rPr lang="en-GB" sz="2400" b="1" dirty="0">
                <a:solidFill>
                  <a:schemeClr val="accent5"/>
                </a:solidFill>
              </a:rPr>
              <a:t>AHP best practice</a:t>
            </a:r>
            <a:r>
              <a:rPr lang="en-GB" dirty="0">
                <a:solidFill>
                  <a:schemeClr val="accent5"/>
                </a:solidFill>
              </a:rPr>
              <a:t> when defining value</a:t>
            </a:r>
            <a:endParaRPr lang="en-GB" dirty="0">
              <a:solidFill>
                <a:schemeClr val="accent5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8553E-C1CB-42AF-A088-AB8FA091005E}"/>
              </a:ext>
            </a:extLst>
          </p:cNvPr>
          <p:cNvSpPr txBox="1"/>
          <p:nvPr/>
        </p:nvSpPr>
        <p:spPr>
          <a:xfrm>
            <a:off x="1891391" y="588565"/>
            <a:ext cx="1027883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Support multi-disciplinary workshops to deliver Concurrent Engineering, especially helping build collaborative decision making – </a:t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  <a:p>
            <a:r>
              <a:rPr lang="en-GB" sz="2400" b="1" dirty="0">
                <a:solidFill>
                  <a:schemeClr val="accent5"/>
                </a:solidFill>
              </a:rPr>
              <a:t>“TransparentChoice means that we no longer just listen to the loudest person in the room”</a:t>
            </a:r>
          </a:p>
        </p:txBody>
      </p:sp>
      <p:pic>
        <p:nvPicPr>
          <p:cNvPr id="5" name="Object 1" descr="/var/www/render_temp/1125542/1469420566/slide6.png">
            <a:extLst>
              <a:ext uri="{FF2B5EF4-FFF2-40B4-BE49-F238E27FC236}">
                <a16:creationId xmlns:a16="http://schemas.microsoft.com/office/drawing/2014/main" id="{2ED00C7F-7595-4C93-B033-6EFF3B40E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641" t="15179" r="35244" b="26042"/>
          <a:stretch/>
        </p:blipFill>
        <p:spPr>
          <a:xfrm>
            <a:off x="2002971" y="2534454"/>
            <a:ext cx="6357257" cy="419218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183</Words>
  <Application>Microsoft Office PowerPoint</Application>
  <PresentationFormat>Custom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Dan Dures</cp:lastModifiedBy>
  <cp:revision>15</cp:revision>
  <dcterms:created xsi:type="dcterms:W3CDTF">2021-03-19T17:15:50Z</dcterms:created>
  <dcterms:modified xsi:type="dcterms:W3CDTF">2021-03-26T16:02:21Z</dcterms:modified>
</cp:coreProperties>
</file>