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rleta, Ellen Jean" initials="SEJ" lastIdx="3" clrIdx="0">
    <p:extLst>
      <p:ext uri="{19B8F6BF-5375-455C-9EA6-DF929625EA0E}">
        <p15:presenceInfo xmlns:p15="http://schemas.microsoft.com/office/powerpoint/2012/main" userId="S::eszarlet@iu.edu::dd214729-bf1f-439b-916c-4d8ddea85d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E1736-064C-465A-9650-BDE77298D359}" v="15" dt="2021-04-30T08:44:26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70"/>
  </p:normalViewPr>
  <p:slideViewPr>
    <p:cSldViewPr snapToGrid="0" snapToObjects="1">
      <p:cViewPr varScale="1">
        <p:scale>
          <a:sx n="101" d="100"/>
          <a:sy n="101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53CE1736-064C-465A-9650-BDE77298D359}"/>
    <pc:docChg chg="undo custSel modSld">
      <pc:chgData name="Dan Dures" userId="a4d20157-df88-481d-80b8-beb62bbedd3b" providerId="ADAL" clId="{53CE1736-064C-465A-9650-BDE77298D359}" dt="2021-04-30T08:50:44.670" v="406" actId="20577"/>
      <pc:docMkLst>
        <pc:docMk/>
      </pc:docMkLst>
      <pc:sldChg chg="addSp delSp modSp mod delCm">
        <pc:chgData name="Dan Dures" userId="a4d20157-df88-481d-80b8-beb62bbedd3b" providerId="ADAL" clId="{53CE1736-064C-465A-9650-BDE77298D359}" dt="2021-04-30T08:47:32.064" v="371" actId="1076"/>
        <pc:sldMkLst>
          <pc:docMk/>
          <pc:sldMk cId="0" sldId="256"/>
        </pc:sldMkLst>
        <pc:spChg chg="mod">
          <ac:chgData name="Dan Dures" userId="a4d20157-df88-481d-80b8-beb62bbedd3b" providerId="ADAL" clId="{53CE1736-064C-465A-9650-BDE77298D359}" dt="2021-04-30T08:46:27.706" v="359" actId="552"/>
          <ac:spMkLst>
            <pc:docMk/>
            <pc:sldMk cId="0" sldId="256"/>
            <ac:spMk id="3" creationId="{160A6529-412F-441C-94EC-0BEE946CEC96}"/>
          </ac:spMkLst>
        </pc:spChg>
        <pc:spChg chg="mod">
          <ac:chgData name="Dan Dures" userId="a4d20157-df88-481d-80b8-beb62bbedd3b" providerId="ADAL" clId="{53CE1736-064C-465A-9650-BDE77298D359}" dt="2021-04-30T08:47:32.064" v="371" actId="1076"/>
          <ac:spMkLst>
            <pc:docMk/>
            <pc:sldMk cId="0" sldId="256"/>
            <ac:spMk id="4" creationId="{9AD48FB2-622D-4995-AECB-F7813D0828A4}"/>
          </ac:spMkLst>
        </pc:spChg>
        <pc:spChg chg="mod">
          <ac:chgData name="Dan Dures" userId="a4d20157-df88-481d-80b8-beb62bbedd3b" providerId="ADAL" clId="{53CE1736-064C-465A-9650-BDE77298D359}" dt="2021-04-30T08:47:14.142" v="367" actId="20577"/>
          <ac:spMkLst>
            <pc:docMk/>
            <pc:sldMk cId="0" sldId="256"/>
            <ac:spMk id="5" creationId="{5CC3EEAA-0004-41D6-ADE3-696122782C30}"/>
          </ac:spMkLst>
        </pc:spChg>
        <pc:spChg chg="mod">
          <ac:chgData name="Dan Dures" userId="a4d20157-df88-481d-80b8-beb62bbedd3b" providerId="ADAL" clId="{53CE1736-064C-465A-9650-BDE77298D359}" dt="2021-04-30T08:47:23.574" v="370" actId="1076"/>
          <ac:spMkLst>
            <pc:docMk/>
            <pc:sldMk cId="0" sldId="256"/>
            <ac:spMk id="6" creationId="{2098D329-2A61-4D8A-B77E-FB9594D30060}"/>
          </ac:spMkLst>
        </pc:spChg>
        <pc:spChg chg="del">
          <ac:chgData name="Dan Dures" userId="a4d20157-df88-481d-80b8-beb62bbedd3b" providerId="ADAL" clId="{53CE1736-064C-465A-9650-BDE77298D359}" dt="2021-04-30T08:39:46.441" v="137" actId="478"/>
          <ac:spMkLst>
            <pc:docMk/>
            <pc:sldMk cId="0" sldId="256"/>
            <ac:spMk id="7" creationId="{85443004-12FE-4335-8100-8F0ED5980506}"/>
          </ac:spMkLst>
        </pc:spChg>
        <pc:spChg chg="add del mod">
          <ac:chgData name="Dan Dures" userId="a4d20157-df88-481d-80b8-beb62bbedd3b" providerId="ADAL" clId="{53CE1736-064C-465A-9650-BDE77298D359}" dt="2021-04-30T08:39:42.036" v="136" actId="478"/>
          <ac:spMkLst>
            <pc:docMk/>
            <pc:sldMk cId="0" sldId="256"/>
            <ac:spMk id="11" creationId="{1BF7DB28-7EFC-4967-9BE4-FFA19F0E2E66}"/>
          </ac:spMkLst>
        </pc:spChg>
        <pc:spChg chg="add del mod">
          <ac:chgData name="Dan Dures" userId="a4d20157-df88-481d-80b8-beb62bbedd3b" providerId="ADAL" clId="{53CE1736-064C-465A-9650-BDE77298D359}" dt="2021-04-30T08:40:28.007" v="144" actId="478"/>
          <ac:spMkLst>
            <pc:docMk/>
            <pc:sldMk cId="0" sldId="256"/>
            <ac:spMk id="13" creationId="{235D6F98-A74D-4116-8756-6FD68053C5E2}"/>
          </ac:spMkLst>
        </pc:spChg>
        <pc:picChg chg="mod">
          <ac:chgData name="Dan Dures" userId="a4d20157-df88-481d-80b8-beb62bbedd3b" providerId="ADAL" clId="{53CE1736-064C-465A-9650-BDE77298D359}" dt="2021-04-30T08:46:35.610" v="365" actId="1036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Dan Dures" userId="a4d20157-df88-481d-80b8-beb62bbedd3b" providerId="ADAL" clId="{53CE1736-064C-465A-9650-BDE77298D359}" dt="2021-04-30T08:46:35.610" v="365" actId="1036"/>
          <ac:picMkLst>
            <pc:docMk/>
            <pc:sldMk cId="0" sldId="256"/>
            <ac:picMk id="10" creationId="{5ADD3288-5556-4642-81E4-5216B51CC95D}"/>
          </ac:picMkLst>
        </pc:picChg>
        <pc:picChg chg="add mod">
          <ac:chgData name="Dan Dures" userId="a4d20157-df88-481d-80b8-beb62bbedd3b" providerId="ADAL" clId="{53CE1736-064C-465A-9650-BDE77298D359}" dt="2021-04-30T08:46:35.610" v="365" actId="1036"/>
          <ac:picMkLst>
            <pc:docMk/>
            <pc:sldMk cId="0" sldId="256"/>
            <ac:picMk id="12" creationId="{5F644414-3026-47DD-A17F-BA157A50C070}"/>
          </ac:picMkLst>
        </pc:picChg>
        <pc:picChg chg="del">
          <ac:chgData name="Dan Dures" userId="a4d20157-df88-481d-80b8-beb62bbedd3b" providerId="ADAL" clId="{53CE1736-064C-465A-9650-BDE77298D359}" dt="2021-04-30T08:39:51.869" v="140" actId="478"/>
          <ac:picMkLst>
            <pc:docMk/>
            <pc:sldMk cId="0" sldId="256"/>
            <ac:picMk id="1028" creationId="{F21643F8-9CC1-4AFF-BED9-CE5E5C35F29C}"/>
          </ac:picMkLst>
        </pc:picChg>
        <pc:picChg chg="del">
          <ac:chgData name="Dan Dures" userId="a4d20157-df88-481d-80b8-beb62bbedd3b" providerId="ADAL" clId="{53CE1736-064C-465A-9650-BDE77298D359}" dt="2021-04-30T08:39:34.336" v="132" actId="478"/>
          <ac:picMkLst>
            <pc:docMk/>
            <pc:sldMk cId="0" sldId="256"/>
            <ac:picMk id="1030" creationId="{7BC03CF5-336E-4AF6-92DB-E4239D222A85}"/>
          </ac:picMkLst>
        </pc:picChg>
      </pc:sldChg>
      <pc:sldChg chg="modSp mod delCm">
        <pc:chgData name="Dan Dures" userId="a4d20157-df88-481d-80b8-beb62bbedd3b" providerId="ADAL" clId="{53CE1736-064C-465A-9650-BDE77298D359}" dt="2021-04-30T08:48:34.652" v="389" actId="1076"/>
        <pc:sldMkLst>
          <pc:docMk/>
          <pc:sldMk cId="0" sldId="257"/>
        </pc:sldMkLst>
        <pc:spChg chg="mod">
          <ac:chgData name="Dan Dures" userId="a4d20157-df88-481d-80b8-beb62bbedd3b" providerId="ADAL" clId="{53CE1736-064C-465A-9650-BDE77298D359}" dt="2021-04-30T08:47:40.505" v="372" actId="14100"/>
          <ac:spMkLst>
            <pc:docMk/>
            <pc:sldMk cId="0" sldId="257"/>
            <ac:spMk id="3" creationId="{C25E8907-A892-4F75-BD30-FCA83F576C2F}"/>
          </ac:spMkLst>
        </pc:spChg>
        <pc:spChg chg="mod">
          <ac:chgData name="Dan Dures" userId="a4d20157-df88-481d-80b8-beb62bbedd3b" providerId="ADAL" clId="{53CE1736-064C-465A-9650-BDE77298D359}" dt="2021-04-30T08:48:34.652" v="389" actId="1076"/>
          <ac:spMkLst>
            <pc:docMk/>
            <pc:sldMk cId="0" sldId="257"/>
            <ac:spMk id="4" creationId="{2DAD0AD9-E190-4FA1-A8C4-CD3281F3AFC6}"/>
          </ac:spMkLst>
        </pc:spChg>
        <pc:spChg chg="mod">
          <ac:chgData name="Dan Dures" userId="a4d20157-df88-481d-80b8-beb62bbedd3b" providerId="ADAL" clId="{53CE1736-064C-465A-9650-BDE77298D359}" dt="2021-04-30T08:48:32.229" v="388" actId="1076"/>
          <ac:spMkLst>
            <pc:docMk/>
            <pc:sldMk cId="0" sldId="257"/>
            <ac:spMk id="5" creationId="{F98E6979-9E71-4C5D-AE32-DAC48BB2AFD4}"/>
          </ac:spMkLst>
        </pc:spChg>
        <pc:spChg chg="mod">
          <ac:chgData name="Dan Dures" userId="a4d20157-df88-481d-80b8-beb62bbedd3b" providerId="ADAL" clId="{53CE1736-064C-465A-9650-BDE77298D359}" dt="2021-04-30T08:38:32.367" v="131" actId="20577"/>
          <ac:spMkLst>
            <pc:docMk/>
            <pc:sldMk cId="0" sldId="257"/>
            <ac:spMk id="8" creationId="{2E5FDD64-1535-43A3-B6A6-3A29595E8FBA}"/>
          </ac:spMkLst>
        </pc:spChg>
      </pc:sldChg>
      <pc:sldChg chg="addSp delSp modSp mod">
        <pc:chgData name="Dan Dures" userId="a4d20157-df88-481d-80b8-beb62bbedd3b" providerId="ADAL" clId="{53CE1736-064C-465A-9650-BDE77298D359}" dt="2021-04-30T08:50:44.670" v="406" actId="20577"/>
        <pc:sldMkLst>
          <pc:docMk/>
          <pc:sldMk cId="0" sldId="258"/>
        </pc:sldMkLst>
        <pc:spChg chg="mod">
          <ac:chgData name="Dan Dures" userId="a4d20157-df88-481d-80b8-beb62bbedd3b" providerId="ADAL" clId="{53CE1736-064C-465A-9650-BDE77298D359}" dt="2021-04-30T08:50:44.670" v="406" actId="20577"/>
          <ac:spMkLst>
            <pc:docMk/>
            <pc:sldMk cId="0" sldId="258"/>
            <ac:spMk id="5" creationId="{68A53DB4-6A24-447E-809A-FC3D986D0D9D}"/>
          </ac:spMkLst>
        </pc:spChg>
        <pc:spChg chg="mod">
          <ac:chgData name="Dan Dures" userId="a4d20157-df88-481d-80b8-beb62bbedd3b" providerId="ADAL" clId="{53CE1736-064C-465A-9650-BDE77298D359}" dt="2021-04-30T08:50:22.432" v="401" actId="14100"/>
          <ac:spMkLst>
            <pc:docMk/>
            <pc:sldMk cId="0" sldId="258"/>
            <ac:spMk id="9" creationId="{256EFBAA-418B-4E9B-A9DB-D4BE4DCF7A7D}"/>
          </ac:spMkLst>
        </pc:spChg>
        <pc:spChg chg="add del mod">
          <ac:chgData name="Dan Dures" userId="a4d20157-df88-481d-80b8-beb62bbedd3b" providerId="ADAL" clId="{53CE1736-064C-465A-9650-BDE77298D359}" dt="2021-04-30T08:41:19.912" v="153" actId="478"/>
          <ac:spMkLst>
            <pc:docMk/>
            <pc:sldMk cId="0" sldId="258"/>
            <ac:spMk id="10" creationId="{89E3405F-8DF2-48A8-AFB0-BF8BBED13961}"/>
          </ac:spMkLst>
        </pc:spChg>
        <pc:spChg chg="add del mod">
          <ac:chgData name="Dan Dures" userId="a4d20157-df88-481d-80b8-beb62bbedd3b" providerId="ADAL" clId="{53CE1736-064C-465A-9650-BDE77298D359}" dt="2021-04-30T08:43:39.037" v="277" actId="478"/>
          <ac:spMkLst>
            <pc:docMk/>
            <pc:sldMk cId="0" sldId="258"/>
            <ac:spMk id="12" creationId="{EE76704E-CECD-471F-8B3B-034B51080E8E}"/>
          </ac:spMkLst>
        </pc:spChg>
        <pc:picChg chg="mod">
          <ac:chgData name="Dan Dures" userId="a4d20157-df88-481d-80b8-beb62bbedd3b" providerId="ADAL" clId="{53CE1736-064C-465A-9650-BDE77298D359}" dt="2021-04-30T08:49:24.285" v="393" actId="1076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Dan Dures" userId="a4d20157-df88-481d-80b8-beb62bbedd3b" providerId="ADAL" clId="{53CE1736-064C-465A-9650-BDE77298D359}" dt="2021-04-30T08:50:27.572" v="403" actId="14100"/>
          <ac:picMkLst>
            <pc:docMk/>
            <pc:sldMk cId="0" sldId="258"/>
            <ac:picMk id="4" creationId="{1652EAE6-8FBC-418F-9CAF-438E7FE6ED52}"/>
          </ac:picMkLst>
        </pc:picChg>
        <pc:picChg chg="add mod">
          <ac:chgData name="Dan Dures" userId="a4d20157-df88-481d-80b8-beb62bbedd3b" providerId="ADAL" clId="{53CE1736-064C-465A-9650-BDE77298D359}" dt="2021-04-30T08:41:25.782" v="155" actId="1076"/>
          <ac:picMkLst>
            <pc:docMk/>
            <pc:sldMk cId="0" sldId="258"/>
            <ac:picMk id="7" creationId="{E9E0C274-4D53-4A35-8F8D-4D71F280926B}"/>
          </ac:picMkLst>
        </pc:picChg>
        <pc:picChg chg="add mod">
          <ac:chgData name="Dan Dures" userId="a4d20157-df88-481d-80b8-beb62bbedd3b" providerId="ADAL" clId="{53CE1736-064C-465A-9650-BDE77298D359}" dt="2021-04-30T08:49:27.449" v="394" actId="1076"/>
          <ac:picMkLst>
            <pc:docMk/>
            <pc:sldMk cId="0" sldId="258"/>
            <ac:picMk id="11" creationId="{069B0048-4D06-4159-BA89-3D8C8620E0D9}"/>
          </ac:picMkLst>
        </pc:picChg>
        <pc:picChg chg="del mod">
          <ac:chgData name="Dan Dures" userId="a4d20157-df88-481d-80b8-beb62bbedd3b" providerId="ADAL" clId="{53CE1736-064C-465A-9650-BDE77298D359}" dt="2021-04-30T08:42:20.693" v="161" actId="478"/>
          <ac:picMkLst>
            <pc:docMk/>
            <pc:sldMk cId="0" sldId="258"/>
            <ac:picMk id="13" creationId="{312AF0FD-B9DE-45BD-858F-D681505A4242}"/>
          </ac:picMkLst>
        </pc:picChg>
        <pc:picChg chg="add del mod">
          <ac:chgData name="Dan Dures" userId="a4d20157-df88-481d-80b8-beb62bbedd3b" providerId="ADAL" clId="{53CE1736-064C-465A-9650-BDE77298D359}" dt="2021-04-30T08:44:38.153" v="293" actId="478"/>
          <ac:picMkLst>
            <pc:docMk/>
            <pc:sldMk cId="0" sldId="258"/>
            <ac:picMk id="14" creationId="{84E23630-FC7D-4C94-B846-1BCCA4B863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lickr.com/photos/kapkaupunki/28082693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www.flickr.com/photos/slworking/5911696098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5bxLhtL0JVI" TargetMode="External"/><Relationship Id="rId5" Type="http://schemas.openxmlformats.org/officeDocument/2006/relationships/hyperlink" Target="https://www.flickr.com/photos/slworking/5914990794" TargetMode="External"/><Relationship Id="rId10" Type="http://schemas.openxmlformats.org/officeDocument/2006/relationships/hyperlink" Target="https://commons.wikimedia.org/wiki/File:Boarded_up_house_in_Gary_Indiana.jpg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9575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A6529-412F-441C-94EC-0BEE946CEC96}"/>
              </a:ext>
            </a:extLst>
          </p:cNvPr>
          <p:cNvSpPr txBox="1"/>
          <p:nvPr/>
        </p:nvSpPr>
        <p:spPr>
          <a:xfrm>
            <a:off x="1369425" y="501472"/>
            <a:ext cx="630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County authorities needed to update property taxation </a:t>
            </a:r>
            <a:r>
              <a:rPr lang="en-GB" dirty="0"/>
              <a:t>model to better capture the conditions that had seen inner cities struggle, while suburban neighbourhoods thrived in order to advance equitable development.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48FB2-622D-4995-AECB-F7813D0828A4}"/>
              </a:ext>
            </a:extLst>
          </p:cNvPr>
          <p:cNvSpPr txBox="1"/>
          <p:nvPr/>
        </p:nvSpPr>
        <p:spPr>
          <a:xfrm>
            <a:off x="1369424" y="2425536"/>
            <a:ext cx="492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was a </a:t>
            </a:r>
            <a:r>
              <a:rPr lang="en-GB" b="1" dirty="0"/>
              <a:t>highly divisive </a:t>
            </a:r>
            <a:r>
              <a:rPr lang="en-GB" dirty="0"/>
              <a:t>issue, that required extensive </a:t>
            </a:r>
            <a:r>
              <a:rPr lang="en-GB" b="1" dirty="0"/>
              <a:t>stakeholder engagement </a:t>
            </a:r>
            <a:r>
              <a:rPr lang="en-GB" dirty="0"/>
              <a:t>to develop &amp; align on alternatives to the existing system for generating taxation levels.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3EEAA-0004-41D6-ADE3-696122782C30}"/>
              </a:ext>
            </a:extLst>
          </p:cNvPr>
          <p:cNvSpPr txBox="1"/>
          <p:nvPr/>
        </p:nvSpPr>
        <p:spPr>
          <a:xfrm>
            <a:off x="1369425" y="4378404"/>
            <a:ext cx="492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Transparency &amp; trust </a:t>
            </a:r>
            <a:r>
              <a:rPr lang="en-GB" dirty="0"/>
              <a:t>were key in order to minimise political resistance to the outcome: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8D329-2A61-4D8A-B77E-FB9594D30060}"/>
              </a:ext>
            </a:extLst>
          </p:cNvPr>
          <p:cNvSpPr txBox="1"/>
          <p:nvPr/>
        </p:nvSpPr>
        <p:spPr>
          <a:xfrm>
            <a:off x="1218818" y="5760437"/>
            <a:ext cx="871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“They wanted to work out how to best advance economic growth… while fostering community relationships” </a:t>
            </a:r>
          </a:p>
        </p:txBody>
      </p:sp>
      <p:pic>
        <p:nvPicPr>
          <p:cNvPr id="10" name="Picture 9" descr="A picture containing building, area, stone&#10;&#10;Description automatically generated">
            <a:extLst>
              <a:ext uri="{FF2B5EF4-FFF2-40B4-BE49-F238E27FC236}">
                <a16:creationId xmlns:a16="http://schemas.microsoft.com/office/drawing/2014/main" id="{5ADD3288-5556-4642-81E4-5216B51CC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97335" y="2425536"/>
            <a:ext cx="4370263" cy="2908956"/>
          </a:xfrm>
          <a:prstGeom prst="rect">
            <a:avLst/>
          </a:prstGeom>
        </p:spPr>
      </p:pic>
      <p:pic>
        <p:nvPicPr>
          <p:cNvPr id="12" name="Picture 11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5F644414-3026-47DD-A17F-BA157A50C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00775" y="563979"/>
            <a:ext cx="4687195" cy="2634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997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E8907-A892-4F75-BD30-FCA83F576C2F}"/>
              </a:ext>
            </a:extLst>
          </p:cNvPr>
          <p:cNvSpPr txBox="1"/>
          <p:nvPr/>
        </p:nvSpPr>
        <p:spPr>
          <a:xfrm>
            <a:off x="1515836" y="404974"/>
            <a:ext cx="10177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review bought together a </a:t>
            </a:r>
            <a:r>
              <a:rPr lang="en-GB" b="1" dirty="0"/>
              <a:t>diverse group of stakeholders </a:t>
            </a:r>
            <a:r>
              <a:rPr lang="en-GB" dirty="0"/>
              <a:t>to provide unique </a:t>
            </a:r>
            <a:r>
              <a:rPr lang="en-GB" b="1" dirty="0"/>
              <a:t>knowledge</a:t>
            </a:r>
            <a:r>
              <a:rPr lang="en-GB" dirty="0"/>
              <a:t> and sometimes </a:t>
            </a:r>
            <a:r>
              <a:rPr lang="en-GB" b="1" dirty="0"/>
              <a:t>divergent opinions</a:t>
            </a:r>
            <a:r>
              <a:rPr lang="en-GB" dirty="0"/>
              <a:t>, combining academic, front line &amp; policy based experience: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Municipal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County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Experts in Property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Economists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Practitioners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D0AD9-E190-4FA1-A8C4-CD3281F3AFC6}"/>
              </a:ext>
            </a:extLst>
          </p:cNvPr>
          <p:cNvSpPr txBox="1"/>
          <p:nvPr/>
        </p:nvSpPr>
        <p:spPr>
          <a:xfrm>
            <a:off x="1515836" y="2893743"/>
            <a:ext cx="704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process took around 6 months, and built both the </a:t>
            </a:r>
            <a:r>
              <a:rPr lang="en-GB" b="1" dirty="0"/>
              <a:t>Criteria for the Land Valuation </a:t>
            </a:r>
            <a:r>
              <a:rPr lang="en-GB" dirty="0"/>
              <a:t>and </a:t>
            </a:r>
            <a:r>
              <a:rPr lang="en-GB" b="1" dirty="0"/>
              <a:t>alternatives for a new valuation policy </a:t>
            </a:r>
            <a:r>
              <a:rPr lang="en-GB" dirty="0"/>
              <a:t>that would drive property tax assessment: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more clarity around complex issues in this public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shared interests amongst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buy-in for the outcome with community decision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E6979-9E71-4C5D-AE32-DAC48BB2AFD4}"/>
              </a:ext>
            </a:extLst>
          </p:cNvPr>
          <p:cNvSpPr txBox="1"/>
          <p:nvPr/>
        </p:nvSpPr>
        <p:spPr>
          <a:xfrm>
            <a:off x="1531708" y="5249508"/>
            <a:ext cx="7778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“Stakeholders really appreciated the instantaneous feedback from TransparentChoice… it helped develop a deeper understanding… and they enjoyed it too”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08DD3-6C5B-4D19-8092-11AC6DB69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47" y="1327045"/>
            <a:ext cx="2463378" cy="2398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FDD64-1535-43A3-B6A6-3A29595E8FBA}"/>
              </a:ext>
            </a:extLst>
          </p:cNvPr>
          <p:cNvSpPr txBox="1"/>
          <p:nvPr/>
        </p:nvSpPr>
        <p:spPr>
          <a:xfrm>
            <a:off x="8660704" y="3849600"/>
            <a:ext cx="389708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/>
              <a:t>Ellen J. Szarleta</a:t>
            </a:r>
            <a:br>
              <a:rPr lang="en-GB" sz="1100" b="1" dirty="0"/>
            </a:br>
            <a:r>
              <a:rPr lang="en-GB" sz="1100" dirty="0"/>
              <a:t>J.D., PhD</a:t>
            </a:r>
          </a:p>
          <a:p>
            <a:pPr algn="r"/>
            <a:r>
              <a:rPr lang="en-GB" sz="1100" dirty="0"/>
              <a:t>Director, Centre for Urban &amp; Regional Excellence: Professor, SPEA Indiana University Northwest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A53DB4-6A24-447E-809A-FC3D986D0D9D}"/>
              </a:ext>
            </a:extLst>
          </p:cNvPr>
          <p:cNvSpPr txBox="1"/>
          <p:nvPr/>
        </p:nvSpPr>
        <p:spPr>
          <a:xfrm>
            <a:off x="1371695" y="555136"/>
            <a:ext cx="4261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final decision was </a:t>
            </a:r>
            <a:r>
              <a:rPr lang="en-GB" b="1" dirty="0"/>
              <a:t>published</a:t>
            </a:r>
            <a:r>
              <a:rPr lang="en-GB" dirty="0"/>
              <a:t> with confidence, knowing there was </a:t>
            </a:r>
            <a:r>
              <a:rPr lang="en-GB" b="1" dirty="0"/>
              <a:t>rigour</a:t>
            </a:r>
            <a:r>
              <a:rPr lang="en-GB" dirty="0"/>
              <a:t> in the process &amp; </a:t>
            </a:r>
            <a:r>
              <a:rPr lang="en-GB" b="1" dirty="0"/>
              <a:t>quality</a:t>
            </a:r>
            <a:r>
              <a:rPr lang="en-GB" dirty="0"/>
              <a:t> in the outcome. Policy makers could make </a:t>
            </a:r>
            <a:r>
              <a:rPr lang="en-GB" b="1" dirty="0"/>
              <a:t>transparent decisions </a:t>
            </a:r>
            <a:r>
              <a:rPr lang="en-GB" dirty="0"/>
              <a:t>with the assurance that they had considered all stakeholders.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The software </a:t>
            </a:r>
            <a:r>
              <a:rPr lang="en-GB" b="1" dirty="0"/>
              <a:t>connected</a:t>
            </a:r>
            <a:r>
              <a:rPr lang="en-GB" dirty="0"/>
              <a:t> the policy consultation process to the decision making &amp; implementation, a connection that will ultimately lead to more support for the implementation of the new policy.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3C1CC-516F-4413-B948-4FEAD3D8AB0F}"/>
              </a:ext>
            </a:extLst>
          </p:cNvPr>
          <p:cNvSpPr txBox="1"/>
          <p:nvPr/>
        </p:nvSpPr>
        <p:spPr>
          <a:xfrm>
            <a:off x="1374322" y="4999097"/>
            <a:ext cx="7964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“TransparentChoice is a vehicle for collective decision making that local government feels very comfortable with… we are changing the culture of public decision making using this tool”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EFBAA-418B-4E9B-A9DB-D4BE4DCF7A7D}"/>
              </a:ext>
            </a:extLst>
          </p:cNvPr>
          <p:cNvSpPr txBox="1"/>
          <p:nvPr/>
        </p:nvSpPr>
        <p:spPr>
          <a:xfrm>
            <a:off x="9651571" y="2955793"/>
            <a:ext cx="308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/>
              <a:t>Click below </a:t>
            </a:r>
            <a:r>
              <a:rPr lang="en-GB" i="1" dirty="0"/>
              <a:t>to listen to Ellen’s story in her own words</a:t>
            </a:r>
          </a:p>
        </p:txBody>
      </p:sp>
      <p:pic>
        <p:nvPicPr>
          <p:cNvPr id="7" name="Picture 6" descr="A picture containing building, outdoor, stone&#10;&#10;Description automatically generated">
            <a:extLst>
              <a:ext uri="{FF2B5EF4-FFF2-40B4-BE49-F238E27FC236}">
                <a16:creationId xmlns:a16="http://schemas.microsoft.com/office/drawing/2014/main" id="{E9E0C274-4D53-4A35-8F8D-4D71F2809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1002" y="254374"/>
            <a:ext cx="3668776" cy="2447045"/>
          </a:xfrm>
          <a:prstGeom prst="rect">
            <a:avLst/>
          </a:prstGeom>
        </p:spPr>
      </p:pic>
      <p:pic>
        <p:nvPicPr>
          <p:cNvPr id="4" name="Graphic 3" descr="Presentation with media with solid fill">
            <a:hlinkClick r:id="rId6"/>
            <a:extLst>
              <a:ext uri="{FF2B5EF4-FFF2-40B4-BE49-F238E27FC236}">
                <a16:creationId xmlns:a16="http://schemas.microsoft.com/office/drawing/2014/main" id="{1652EAE6-8FBC-418F-9CAF-438E7FE6ED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68764" y="3806446"/>
            <a:ext cx="2344108" cy="2344108"/>
          </a:xfrm>
          <a:prstGeom prst="rect">
            <a:avLst/>
          </a:prstGeom>
        </p:spPr>
      </p:pic>
      <p:pic>
        <p:nvPicPr>
          <p:cNvPr id="11" name="Picture 10" descr="A picture containing outdoor, sky, building, grass&#10;&#10;Description automatically generated">
            <a:extLst>
              <a:ext uri="{FF2B5EF4-FFF2-40B4-BE49-F238E27FC236}">
                <a16:creationId xmlns:a16="http://schemas.microsoft.com/office/drawing/2014/main" id="{069B0048-4D06-4159-BA89-3D8C8620E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36011" y="1477896"/>
            <a:ext cx="3615559" cy="27116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347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Dan Dures</cp:lastModifiedBy>
  <cp:revision>19</cp:revision>
  <dcterms:created xsi:type="dcterms:W3CDTF">2021-03-19T17:15:50Z</dcterms:created>
  <dcterms:modified xsi:type="dcterms:W3CDTF">2021-04-30T08:51:06Z</dcterms:modified>
</cp:coreProperties>
</file>