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89" r:id="rId5"/>
  </p:sldMasterIdLst>
  <p:notesMasterIdLst>
    <p:notesMasterId r:id="rId16"/>
  </p:notesMasterIdLst>
  <p:sldIdLst>
    <p:sldId id="646" r:id="rId6"/>
    <p:sldId id="2144867983" r:id="rId7"/>
    <p:sldId id="2144867977" r:id="rId8"/>
    <p:sldId id="1023" r:id="rId9"/>
    <p:sldId id="1024" r:id="rId10"/>
    <p:sldId id="2144867981" r:id="rId11"/>
    <p:sldId id="2144867980" r:id="rId12"/>
    <p:sldId id="1025" r:id="rId13"/>
    <p:sldId id="2144867978" r:id="rId14"/>
    <p:sldId id="2144867984" r:id="rId15"/>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Dures" initials="DD" lastIdx="14" clrIdx="0">
    <p:extLst>
      <p:ext uri="{19B8F6BF-5375-455C-9EA6-DF929625EA0E}">
        <p15:presenceInfo xmlns:p15="http://schemas.microsoft.com/office/powerpoint/2012/main" userId="Dan Dures" providerId="None"/>
      </p:ext>
    </p:extLst>
  </p:cmAuthor>
  <p:cmAuthor id="2" name="Stuart" initials="S" lastIdx="19" clrIdx="1">
    <p:extLst>
      <p:ext uri="{19B8F6BF-5375-455C-9EA6-DF929625EA0E}">
        <p15:presenceInfo xmlns:p15="http://schemas.microsoft.com/office/powerpoint/2012/main" userId="Stuart" providerId="None"/>
      </p:ext>
    </p:extLst>
  </p:cmAuthor>
  <p:cmAuthor id="3" name="Stuart Easton" initials="SE" lastIdx="1" clrIdx="2">
    <p:extLst>
      <p:ext uri="{19B8F6BF-5375-455C-9EA6-DF929625EA0E}">
        <p15:presenceInfo xmlns:p15="http://schemas.microsoft.com/office/powerpoint/2012/main" userId="S::stuart@transparentchoice.com::cf1d9b11-5e19-484b-af80-3d7d05933a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A509"/>
    <a:srgbClr val="FFFFFF"/>
    <a:srgbClr val="D4AF37"/>
    <a:srgbClr val="FFF2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C8143F-4B2B-40BE-9121-874EE90A21C9}" v="18" dt="2025-05-02T10:58:05.5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3792" autoAdjust="0"/>
  </p:normalViewPr>
  <p:slideViewPr>
    <p:cSldViewPr snapToGrid="0">
      <p:cViewPr varScale="1">
        <p:scale>
          <a:sx n="79" d="100"/>
          <a:sy n="79" d="100"/>
        </p:scale>
        <p:origin x="91" y="144"/>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8427" cy="513508"/>
          </a:xfrm>
          <a:prstGeom prst="rect">
            <a:avLst/>
          </a:prstGeom>
        </p:spPr>
        <p:txBody>
          <a:bodyPr vert="horz" lIns="95829" tIns="47915" rIns="95829" bIns="47915" rtlCol="0"/>
          <a:lstStyle>
            <a:lvl1pPr algn="l">
              <a:defRPr sz="1300"/>
            </a:lvl1pPr>
          </a:lstStyle>
          <a:p>
            <a:endParaRPr lang="en-GB"/>
          </a:p>
        </p:txBody>
      </p:sp>
      <p:sp>
        <p:nvSpPr>
          <p:cNvPr id="3" name="Date Placeholder 2"/>
          <p:cNvSpPr>
            <a:spLocks noGrp="1"/>
          </p:cNvSpPr>
          <p:nvPr>
            <p:ph type="dt" idx="1"/>
          </p:nvPr>
        </p:nvSpPr>
        <p:spPr>
          <a:xfrm>
            <a:off x="4023993" y="0"/>
            <a:ext cx="3078427" cy="513508"/>
          </a:xfrm>
          <a:prstGeom prst="rect">
            <a:avLst/>
          </a:prstGeom>
        </p:spPr>
        <p:txBody>
          <a:bodyPr vert="horz" lIns="95829" tIns="47915" rIns="95829" bIns="47915" rtlCol="0"/>
          <a:lstStyle>
            <a:lvl1pPr algn="r">
              <a:defRPr sz="1300"/>
            </a:lvl1pPr>
          </a:lstStyle>
          <a:p>
            <a:fld id="{9265DCE0-CCCD-4514-BF06-E93DD3D26B6D}" type="datetimeFigureOut">
              <a:rPr lang="en-GB" smtClean="0"/>
              <a:t>02/05/2025</a:t>
            </a:fld>
            <a:endParaRPr lang="en-GB"/>
          </a:p>
        </p:txBody>
      </p:sp>
      <p:sp>
        <p:nvSpPr>
          <p:cNvPr id="4" name="Slide Image Placeholder 3"/>
          <p:cNvSpPr>
            <a:spLocks noGrp="1" noRot="1" noChangeAspect="1"/>
          </p:cNvSpPr>
          <p:nvPr>
            <p:ph type="sldImg" idx="2"/>
          </p:nvPr>
        </p:nvSpPr>
        <p:spPr>
          <a:xfrm>
            <a:off x="482600" y="1279525"/>
            <a:ext cx="6138863" cy="3454400"/>
          </a:xfrm>
          <a:prstGeom prst="rect">
            <a:avLst/>
          </a:prstGeom>
          <a:noFill/>
          <a:ln w="12700">
            <a:solidFill>
              <a:prstClr val="black"/>
            </a:solidFill>
          </a:ln>
        </p:spPr>
        <p:txBody>
          <a:bodyPr vert="horz" lIns="95829" tIns="47915" rIns="95829" bIns="47915" rtlCol="0" anchor="ctr"/>
          <a:lstStyle/>
          <a:p>
            <a:endParaRPr lang="en-GB"/>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5829" tIns="47915" rIns="95829" bIns="479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721108"/>
            <a:ext cx="3078427" cy="513507"/>
          </a:xfrm>
          <a:prstGeom prst="rect">
            <a:avLst/>
          </a:prstGeom>
        </p:spPr>
        <p:txBody>
          <a:bodyPr vert="horz" lIns="95829" tIns="47915" rIns="95829" bIns="47915" rtlCol="0" anchor="b"/>
          <a:lstStyle>
            <a:lvl1pPr algn="l">
              <a:defRPr sz="1300"/>
            </a:lvl1pPr>
          </a:lstStyle>
          <a:p>
            <a:endParaRPr lang="en-GB"/>
          </a:p>
        </p:txBody>
      </p:sp>
      <p:sp>
        <p:nvSpPr>
          <p:cNvPr id="7" name="Slide Number Placeholder 6"/>
          <p:cNvSpPr>
            <a:spLocks noGrp="1"/>
          </p:cNvSpPr>
          <p:nvPr>
            <p:ph type="sldNum" sz="quarter" idx="5"/>
          </p:nvPr>
        </p:nvSpPr>
        <p:spPr>
          <a:xfrm>
            <a:off x="4023993" y="9721108"/>
            <a:ext cx="3078427" cy="513507"/>
          </a:xfrm>
          <a:prstGeom prst="rect">
            <a:avLst/>
          </a:prstGeom>
        </p:spPr>
        <p:txBody>
          <a:bodyPr vert="horz" lIns="95829" tIns="47915" rIns="95829" bIns="47915" rtlCol="0" anchor="b"/>
          <a:lstStyle>
            <a:lvl1pPr algn="r">
              <a:defRPr sz="1300"/>
            </a:lvl1pPr>
          </a:lstStyle>
          <a:p>
            <a:fld id="{50C23708-099F-461A-A247-BC5655158303}" type="slidenum">
              <a:rPr lang="en-GB" smtClean="0"/>
              <a:t>‹#›</a:t>
            </a:fld>
            <a:endParaRPr lang="en-GB"/>
          </a:p>
        </p:txBody>
      </p:sp>
    </p:spTree>
    <p:extLst>
      <p:ext uri="{BB962C8B-B14F-4D97-AF65-F5344CB8AC3E}">
        <p14:creationId xmlns:p14="http://schemas.microsoft.com/office/powerpoint/2010/main" val="3211974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86D5DE-39A7-4D7E-B414-293B96CD3B7A}" type="slidenum">
              <a:rPr lang="en-US" smtClean="0"/>
              <a:pPr/>
              <a:t>3</a:t>
            </a:fld>
            <a:endParaRPr lang="en-US"/>
          </a:p>
        </p:txBody>
      </p:sp>
    </p:spTree>
    <p:extLst>
      <p:ext uri="{BB962C8B-B14F-4D97-AF65-F5344CB8AC3E}">
        <p14:creationId xmlns:p14="http://schemas.microsoft.com/office/powerpoint/2010/main" val="2743106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34E62-57B1-4A85-97A4-2258D3AC6181}"/>
              </a:ext>
            </a:extLst>
          </p:cNvPr>
          <p:cNvSpPr>
            <a:spLocks noGrp="1"/>
          </p:cNvSpPr>
          <p:nvPr>
            <p:ph type="title"/>
          </p:nvPr>
        </p:nvSpPr>
        <p:spPr>
          <a:xfrm>
            <a:off x="3922987" y="177254"/>
            <a:ext cx="8129451" cy="1325563"/>
          </a:xfrm>
          <a:solidFill>
            <a:srgbClr val="FFFFFF">
              <a:alpha val="69804"/>
            </a:srgbClr>
          </a:solidFill>
        </p:spPr>
        <p:txBody>
          <a:bodyPr>
            <a:normAutofit/>
          </a:bodyPr>
          <a:lstStyle>
            <a:lvl1pPr algn="r">
              <a:defRPr sz="3600">
                <a:solidFill>
                  <a:schemeClr val="tx1"/>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lvl1pPr>
              <a:defRPr>
                <a:solidFill>
                  <a:schemeClr val="tx1"/>
                </a:solidFill>
              </a:defRPr>
            </a:lvl1pPr>
          </a:lstStyle>
          <a:p>
            <a:endParaRPr lang="en-GB"/>
          </a:p>
        </p:txBody>
      </p:sp>
    </p:spTree>
    <p:extLst>
      <p:ext uri="{BB962C8B-B14F-4D97-AF65-F5344CB8AC3E}">
        <p14:creationId xmlns:p14="http://schemas.microsoft.com/office/powerpoint/2010/main" val="19234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A63E53A4-678D-4DA3-9AC2-4F4B70AD8D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1981D7E4-4BA0-4862-9793-F909F1C424C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CC5118-238F-446A-977B-C54092812D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8CD7702-879C-4F55-9E5E-B3FFE8683E8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5F8AFE-C7BB-4A93-A56F-8C773811A7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DEDCA4-EFC9-4DA6-8EFC-F2B4E213C4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9325A6-AABD-4728-80D5-E545FA186007}"/>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8" name="Footer Placeholder 7">
            <a:extLst>
              <a:ext uri="{FF2B5EF4-FFF2-40B4-BE49-F238E27FC236}">
                <a16:creationId xmlns:a16="http://schemas.microsoft.com/office/drawing/2014/main" id="{9128D494-49D4-4CBD-9C39-42469EE771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1B67F84-128C-4283-8FD9-A80B33C846D8}"/>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479879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A1870CF-E3B5-4302-A2AD-6C6C763FCE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Date Placeholder 1">
            <a:extLst>
              <a:ext uri="{FF2B5EF4-FFF2-40B4-BE49-F238E27FC236}">
                <a16:creationId xmlns:a16="http://schemas.microsoft.com/office/drawing/2014/main" id="{AFBFEC61-A521-439C-9D6F-0AE759131030}"/>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3" name="Footer Placeholder 2">
            <a:extLst>
              <a:ext uri="{FF2B5EF4-FFF2-40B4-BE49-F238E27FC236}">
                <a16:creationId xmlns:a16="http://schemas.microsoft.com/office/drawing/2014/main" id="{8CFA6BEA-674C-4D60-B30F-9BBEFC938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DC4C807-897F-4495-BDFF-7FDD3312DD8F}"/>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291116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A9E8B5B-F332-4F2D-8C35-14F86B74BA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E385DBAB-B143-41F3-BB2F-9BB52A7028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72E5A3-A314-4AAD-A3C9-82F4585DDC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B77D9E8-271F-4B25-9FD1-8DE675081A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543795-0BCD-4DF1-BD4E-94A3FFD99366}"/>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C6B94CD7-4C46-4647-9BF7-526A203D1D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1E6D28-07B9-4960-8CAF-F478B7C877F0}"/>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482486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85DDC65-56BD-49F8-A4FB-FA3B6F66CD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EA01485B-6F79-4F51-9E94-71C6C9482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3C3FB1-DA8F-4E91-91F5-A185C2B760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A239A25F-CB75-4937-AEA6-A56CDF66C7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583991-33B0-4F60-82A7-E4B43920105C}"/>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87F89417-52A8-467E-9A63-74E2798682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8D8BDF-ED7C-4CD7-9B34-18EAF86266BB}"/>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841887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027F3A5-B441-48D2-8D9B-F6E1026585B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76B911E8-71E7-4AE6-8596-2D989A5F71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067E71-A90A-4356-8FDB-65791F9E871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5AE3F2-52BE-4DC0-B15A-63176762BCE2}"/>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163F4D27-1B7B-4BF5-A27C-F98BAAF29A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D5DDE-89E8-4205-B10C-3D26B826CAED}"/>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186056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7AD9CD7-CAD3-4A2C-BDFF-DCD164EEEC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638187" y="4936002"/>
            <a:ext cx="2241731" cy="965358"/>
          </a:xfrm>
          <a:prstGeom prst="rect">
            <a:avLst/>
          </a:prstGeom>
        </p:spPr>
      </p:pic>
      <p:sp>
        <p:nvSpPr>
          <p:cNvPr id="2" name="Vertical Title 1">
            <a:extLst>
              <a:ext uri="{FF2B5EF4-FFF2-40B4-BE49-F238E27FC236}">
                <a16:creationId xmlns:a16="http://schemas.microsoft.com/office/drawing/2014/main" id="{99EA5FCF-0990-4E7B-8E7B-FC41497C14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70E920-AF86-4AF3-93C6-35AF590086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B82153-7FD9-422C-8783-D6CD5EA20588}"/>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DDBFE64B-04DE-41AB-9590-8D068F9B99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912838-DBB9-4513-9EC7-95587CE0E79D}"/>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4026969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6407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amp; Tex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40079" y="365760"/>
            <a:ext cx="10835640" cy="579120"/>
          </a:xfrm>
          <a:prstGeom prst="rect">
            <a:avLst/>
          </a:prstGeom>
        </p:spPr>
        <p:txBody>
          <a:bodyPr anchor="t">
            <a:noAutofit/>
          </a:bodyPr>
          <a:lstStyle>
            <a:lvl1pPr algn="l">
              <a:defRPr sz="3000" b="1" i="0" cap="none" baseline="0">
                <a:latin typeface="Arial" panose="020B0604020202020204" pitchFamily="34" charset="0"/>
                <a:cs typeface="Arial" panose="020B0604020202020204" pitchFamily="34" charset="0"/>
              </a:defRPr>
            </a:lvl1pPr>
          </a:lstStyle>
          <a:p>
            <a:r>
              <a:rPr lang="en-US"/>
              <a:t>Click To Edit Master Title Style</a:t>
            </a:r>
          </a:p>
        </p:txBody>
      </p:sp>
      <p:sp>
        <p:nvSpPr>
          <p:cNvPr id="8" name="Content Placeholder 2"/>
          <p:cNvSpPr>
            <a:spLocks noGrp="1"/>
          </p:cNvSpPr>
          <p:nvPr>
            <p:ph idx="1"/>
          </p:nvPr>
        </p:nvSpPr>
        <p:spPr>
          <a:xfrm>
            <a:off x="640080" y="1097280"/>
            <a:ext cx="10835640" cy="5212080"/>
          </a:xfrm>
          <a:prstGeom prst="rect">
            <a:avLst/>
          </a:prstGeom>
        </p:spPr>
        <p:txBody>
          <a:bodyPr>
            <a:noAutofit/>
          </a:bodyPr>
          <a:lstStyle>
            <a:lvl1pPr marL="346075" indent="-346075">
              <a:spcBef>
                <a:spcPts val="0"/>
              </a:spcBef>
              <a:spcAft>
                <a:spcPts val="900"/>
              </a:spcAft>
              <a:defRPr sz="2000" b="1">
                <a:latin typeface="Arial" panose="020B0604020202020204" pitchFamily="34" charset="0"/>
                <a:cs typeface="Arial" panose="020B0604020202020204" pitchFamily="34" charset="0"/>
              </a:defRPr>
            </a:lvl1pPr>
            <a:lvl2pPr marL="692150" indent="-346075">
              <a:spcBef>
                <a:spcPts val="0"/>
              </a:spcBef>
              <a:spcAft>
                <a:spcPts val="900"/>
              </a:spcAft>
              <a:buFont typeface="Arial" panose="020B0604020202020204" pitchFamily="34" charset="0"/>
              <a:buChar char="–"/>
              <a:defRPr sz="2000" b="1">
                <a:latin typeface="Arial" panose="020B0604020202020204" pitchFamily="34" charset="0"/>
                <a:cs typeface="Arial" panose="020B0604020202020204" pitchFamily="34" charset="0"/>
              </a:defRPr>
            </a:lvl2pPr>
            <a:lvl3pPr marL="1025525" indent="-333375">
              <a:spcBef>
                <a:spcPts val="0"/>
              </a:spcBef>
              <a:spcAft>
                <a:spcPts val="900"/>
              </a:spcAft>
              <a:buFont typeface="Ford Antenna Medium" pitchFamily="50" charset="0"/>
              <a:buChar char="»"/>
              <a:defRPr sz="2000" b="1">
                <a:latin typeface="Arial" panose="020B0604020202020204" pitchFamily="34" charset="0"/>
                <a:cs typeface="Arial" panose="020B0604020202020204" pitchFamily="34" charset="0"/>
              </a:defRPr>
            </a:lvl3pPr>
            <a:lvl4pPr>
              <a:spcBef>
                <a:spcPts val="0"/>
              </a:spcBef>
              <a:spcAft>
                <a:spcPts val="900"/>
              </a:spcAft>
              <a:defRPr sz="2400">
                <a:latin typeface="Arial" panose="020B0604020202020204" pitchFamily="34" charset="0"/>
                <a:cs typeface="Arial" panose="020B0604020202020204" pitchFamily="34" charset="0"/>
              </a:defRPr>
            </a:lvl4pPr>
            <a:lvl5pPr>
              <a:spcBef>
                <a:spcPts val="0"/>
              </a:spcBef>
              <a:spcAft>
                <a:spcPts val="900"/>
              </a:spcAft>
              <a:defRPr sz="2400">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p:txBody>
      </p:sp>
      <p:sp>
        <p:nvSpPr>
          <p:cNvPr id="10" name="TextBox 3"/>
          <p:cNvSpPr txBox="1">
            <a:spLocks noChangeArrowheads="1"/>
          </p:cNvSpPr>
          <p:nvPr userDrawn="1"/>
        </p:nvSpPr>
        <p:spPr bwMode="auto">
          <a:xfrm>
            <a:off x="11512724" y="6413710"/>
            <a:ext cx="35618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defRPr sz="900" b="0">
                <a:solidFill>
                  <a:schemeClr val="bg1">
                    <a:lumMod val="50000"/>
                  </a:schemeClr>
                </a:solidFill>
                <a:latin typeface="Arial" panose="020B0604020202020204" pitchFamily="34" charset="0"/>
                <a:cs typeface="Arial" panose="020B0604020202020204" pitchFamily="34" charset="0"/>
              </a:defRPr>
            </a:lvl1pPr>
            <a:lvl2pPr marL="742950" indent="-285750">
              <a:defRPr sz="2200">
                <a:latin typeface="Calibri" panose="020F0502020204030204" pitchFamily="34" charset="0"/>
              </a:defRPr>
            </a:lvl2pPr>
            <a:lvl3pPr marL="1143000" indent="-228600">
              <a:defRPr sz="2200">
                <a:latin typeface="Calibri" panose="020F0502020204030204" pitchFamily="34" charset="0"/>
              </a:defRPr>
            </a:lvl3pPr>
            <a:lvl4pPr marL="1600200" indent="-228600">
              <a:defRPr sz="2200">
                <a:latin typeface="Calibri" panose="020F0502020204030204" pitchFamily="34" charset="0"/>
              </a:defRPr>
            </a:lvl4pPr>
            <a:lvl5pPr marL="2057400" indent="-228600">
              <a:defRPr sz="2200">
                <a:latin typeface="Calibri" panose="020F0502020204030204" pitchFamily="34" charset="0"/>
              </a:defRPr>
            </a:lvl5pPr>
            <a:lvl6pPr marL="2514600" indent="-228600" defTabSz="1087438" fontAlgn="base">
              <a:spcBef>
                <a:spcPct val="0"/>
              </a:spcBef>
              <a:spcAft>
                <a:spcPct val="0"/>
              </a:spcAft>
              <a:defRPr sz="2200">
                <a:latin typeface="Calibri" panose="020F0502020204030204" pitchFamily="34" charset="0"/>
              </a:defRPr>
            </a:lvl6pPr>
            <a:lvl7pPr marL="2971800" indent="-228600" defTabSz="1087438" fontAlgn="base">
              <a:spcBef>
                <a:spcPct val="0"/>
              </a:spcBef>
              <a:spcAft>
                <a:spcPct val="0"/>
              </a:spcAft>
              <a:defRPr sz="2200">
                <a:latin typeface="Calibri" panose="020F0502020204030204" pitchFamily="34" charset="0"/>
              </a:defRPr>
            </a:lvl7pPr>
            <a:lvl8pPr marL="3429000" indent="-228600" defTabSz="1087438" fontAlgn="base">
              <a:spcBef>
                <a:spcPct val="0"/>
              </a:spcBef>
              <a:spcAft>
                <a:spcPct val="0"/>
              </a:spcAft>
              <a:defRPr sz="2200">
                <a:latin typeface="Calibri" panose="020F0502020204030204" pitchFamily="34" charset="0"/>
              </a:defRPr>
            </a:lvl8pPr>
            <a:lvl9pPr marL="3886200" indent="-228600" defTabSz="1087438" fontAlgn="base">
              <a:spcBef>
                <a:spcPct val="0"/>
              </a:spcBef>
              <a:spcAft>
                <a:spcPct val="0"/>
              </a:spcAft>
              <a:defRPr sz="2200">
                <a:latin typeface="Calibri" panose="020F0502020204030204" pitchFamily="34" charset="0"/>
              </a:defRPr>
            </a:lvl9pPr>
          </a:lstStyle>
          <a:p>
            <a:pPr lvl="0" algn="r"/>
            <a:fld id="{BB8DB652-40BB-446A-A0D5-04B7B7569A42}" type="slidenum">
              <a:rPr lang="en-US" altLang="en-US" sz="1100" b="1" smtClean="0">
                <a:solidFill>
                  <a:schemeClr val="tx1"/>
                </a:solidFill>
              </a:rPr>
              <a:pPr lvl="0" algn="r"/>
              <a:t>‹#›</a:t>
            </a:fld>
            <a:endParaRPr lang="en-US" altLang="en-US" sz="1100" b="1">
              <a:solidFill>
                <a:schemeClr val="tx1"/>
              </a:solidFill>
            </a:endParaRPr>
          </a:p>
        </p:txBody>
      </p:sp>
    </p:spTree>
    <p:extLst>
      <p:ext uri="{BB962C8B-B14F-4D97-AF65-F5344CB8AC3E}">
        <p14:creationId xmlns:p14="http://schemas.microsoft.com/office/powerpoint/2010/main" val="5023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36FAA-58A9-4BAF-B3EA-0BE49BFAFF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DAC85A-AD18-4938-9C87-0220F5C5A0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81804E6-4BC1-4F69-BD8F-18E50BCE95C5}"/>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B9CC2C0F-7C64-4861-9714-EC954C91E1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40FA2C-B8D1-4CFD-B8B2-223B44D1904C}"/>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646595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34E62-57B1-4A85-97A4-2258D3AC61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C98FC5-E2CD-4376-8D3C-B08C8049B62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8C821D-4580-497A-B650-03E3A43B9BBE}"/>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83099F-C5E0-4D71-901C-E9CE334EE4FC}"/>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7788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18CEFD1-126D-45EF-8A92-05461CA4B81E}"/>
              </a:ext>
            </a:extLst>
          </p:cNvPr>
          <p:cNvSpPr/>
          <p:nvPr userDrawn="1"/>
        </p:nvSpPr>
        <p:spPr>
          <a:xfrm>
            <a:off x="0" y="0"/>
            <a:ext cx="4038600" cy="6839029"/>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E534E62-57B1-4A85-97A4-2258D3AC6181}"/>
              </a:ext>
            </a:extLst>
          </p:cNvPr>
          <p:cNvSpPr>
            <a:spLocks noGrp="1"/>
          </p:cNvSpPr>
          <p:nvPr>
            <p:ph type="title"/>
          </p:nvPr>
        </p:nvSpPr>
        <p:spPr>
          <a:xfrm>
            <a:off x="4038599" y="18971"/>
            <a:ext cx="8129451" cy="1325563"/>
          </a:xfrm>
          <a:solidFill>
            <a:srgbClr val="FFFFFF">
              <a:alpha val="69804"/>
            </a:srgbClr>
          </a:solidFill>
        </p:spPr>
        <p:txBody>
          <a:bodyPr/>
          <a:lstStyle>
            <a:lvl1pPr algn="r">
              <a:defRPr>
                <a:solidFill>
                  <a:schemeClr val="tx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C98FC5-E2CD-4376-8D3C-B08C8049B628}"/>
              </a:ext>
            </a:extLst>
          </p:cNvPr>
          <p:cNvSpPr>
            <a:spLocks noGrp="1"/>
          </p:cNvSpPr>
          <p:nvPr>
            <p:ph idx="1"/>
          </p:nvPr>
        </p:nvSpPr>
        <p:spPr>
          <a:xfrm>
            <a:off x="263434" y="1002506"/>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a:extLst>
              <a:ext uri="{FF2B5EF4-FFF2-40B4-BE49-F238E27FC236}">
                <a16:creationId xmlns:a16="http://schemas.microsoft.com/office/drawing/2014/main" id="{9783099F-C5E0-4D71-901C-E9CE334EE4FC}"/>
              </a:ext>
            </a:extLst>
          </p:cNvPr>
          <p:cNvSpPr>
            <a:spLocks noGrp="1"/>
          </p:cNvSpPr>
          <p:nvPr>
            <p:ph type="sldNum" sz="quarter" idx="12"/>
          </p:nvPr>
        </p:nvSpPr>
        <p:spPr/>
        <p:txBody>
          <a:bodyPr/>
          <a:lstStyle>
            <a:lvl1pPr>
              <a:defRPr>
                <a:solidFill>
                  <a:schemeClr val="tx1"/>
                </a:solidFill>
              </a:defRPr>
            </a:lvl1pPr>
          </a:lstStyle>
          <a:p>
            <a:fld id="{E20BDD89-03FF-4B2E-8A38-E030B4E2BF06}" type="slidenum">
              <a:rPr lang="en-GB" smtClean="0"/>
              <a:pPr/>
              <a:t>‹#›</a:t>
            </a:fld>
            <a:endParaRPr lang="en-GB"/>
          </a:p>
        </p:txBody>
      </p:sp>
    </p:spTree>
    <p:extLst>
      <p:ext uri="{BB962C8B-B14F-4D97-AF65-F5344CB8AC3E}">
        <p14:creationId xmlns:p14="http://schemas.microsoft.com/office/powerpoint/2010/main" val="1047485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11729-53E4-4F18-827F-9B5BBFC629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C1702EF-03F0-4819-9D08-13712DCCF7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F68AE76-425B-4E69-AB14-CD42898F2999}"/>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0F97CE7D-0B96-4094-96E1-8A5C79D103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2B4729-78B0-4F75-9F5A-5248D2A31F22}"/>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5226822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8208C-6FC9-431C-9047-892038CA72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363193-566B-4316-8550-873DCC9EDFC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C84ECA-CD3A-4CDC-840E-3040ACACCB7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C646FE5-C8C6-4A64-BE6D-EEB88D3F8838}"/>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633A1EC0-04DD-45B7-ADC0-304AFA2C04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FB15DA-1334-44DF-BD5D-B621ED324C62}"/>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108579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1D7E4-4BA0-4862-9793-F909F1C424C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CC5118-238F-446A-977B-C54092812D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8CD7702-879C-4F55-9E5E-B3FFE8683E8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5F8AFE-C7BB-4A93-A56F-8C773811A7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DEDCA4-EFC9-4DA6-8EFC-F2B4E213C4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9325A6-AABD-4728-80D5-E545FA186007}"/>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8" name="Footer Placeholder 7">
            <a:extLst>
              <a:ext uri="{FF2B5EF4-FFF2-40B4-BE49-F238E27FC236}">
                <a16:creationId xmlns:a16="http://schemas.microsoft.com/office/drawing/2014/main" id="{9128D494-49D4-4CBD-9C39-42469EE771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1B67F84-128C-4283-8FD9-A80B33C846D8}"/>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6681331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55FC-C749-48AE-B0F1-2E4229F6747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BF836CB-3857-4FA9-8B37-345FA647A41C}"/>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4" name="Footer Placeholder 3">
            <a:extLst>
              <a:ext uri="{FF2B5EF4-FFF2-40B4-BE49-F238E27FC236}">
                <a16:creationId xmlns:a16="http://schemas.microsoft.com/office/drawing/2014/main" id="{A4114153-BD8B-4351-B474-518161EA44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CB4FDC-5598-41FE-B490-097686D0CFAC}"/>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9009725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BFEC61-A521-439C-9D6F-0AE759131030}"/>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3" name="Footer Placeholder 2">
            <a:extLst>
              <a:ext uri="{FF2B5EF4-FFF2-40B4-BE49-F238E27FC236}">
                <a16:creationId xmlns:a16="http://schemas.microsoft.com/office/drawing/2014/main" id="{8CFA6BEA-674C-4D60-B30F-9BBEFC938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DC4C807-897F-4495-BDFF-7FDD3312DD8F}"/>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28878320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5DBAB-B143-41F3-BB2F-9BB52A7028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72E5A3-A314-4AAD-A3C9-82F4585DDC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B77D9E8-271F-4B25-9FD1-8DE675081A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543795-0BCD-4DF1-BD4E-94A3FFD99366}"/>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C6B94CD7-4C46-4647-9BF7-526A203D1D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1E6D28-07B9-4960-8CAF-F478B7C877F0}"/>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20799788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1485B-6F79-4F51-9E94-71C6C9482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3C3FB1-DA8F-4E91-91F5-A185C2B760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39A25F-CB75-4937-AEA6-A56CDF66C7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583991-33B0-4F60-82A7-E4B43920105C}"/>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87F89417-52A8-467E-9A63-74E2798682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8D8BDF-ED7C-4CD7-9B34-18EAF86266BB}"/>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2443534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911E8-71E7-4AE6-8596-2D989A5F71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067E71-A90A-4356-8FDB-65791F9E871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5AE3F2-52BE-4DC0-B15A-63176762BCE2}"/>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163F4D27-1B7B-4BF5-A27C-F98BAAF29A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D5DDE-89E8-4205-B10C-3D26B826CAED}"/>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16830760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EA5FCF-0990-4E7B-8E7B-FC41497C14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70E920-AF86-4AF3-93C6-35AF590086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B82153-7FD9-422C-8783-D6CD5EA20588}"/>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DDBFE64B-04DE-41AB-9590-8D068F9B99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912838-DBB9-4513-9EC7-95587CE0E79D}"/>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2683088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18CEFD1-126D-45EF-8A92-05461CA4B81E}"/>
              </a:ext>
            </a:extLst>
          </p:cNvPr>
          <p:cNvSpPr/>
          <p:nvPr userDrawn="1"/>
        </p:nvSpPr>
        <p:spPr>
          <a:xfrm>
            <a:off x="9525" y="0"/>
            <a:ext cx="4038600" cy="6839029"/>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AEC98FC5-E2CD-4376-8D3C-B08C8049B628}"/>
              </a:ext>
            </a:extLst>
          </p:cNvPr>
          <p:cNvSpPr>
            <a:spLocks noGrp="1"/>
          </p:cNvSpPr>
          <p:nvPr>
            <p:ph idx="1"/>
          </p:nvPr>
        </p:nvSpPr>
        <p:spPr>
          <a:xfrm>
            <a:off x="263434" y="1002506"/>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a:extLst>
              <a:ext uri="{FF2B5EF4-FFF2-40B4-BE49-F238E27FC236}">
                <a16:creationId xmlns:a16="http://schemas.microsoft.com/office/drawing/2014/main" id="{9783099F-C5E0-4D71-901C-E9CE334EE4FC}"/>
              </a:ext>
            </a:extLst>
          </p:cNvPr>
          <p:cNvSpPr>
            <a:spLocks noGrp="1"/>
          </p:cNvSpPr>
          <p:nvPr>
            <p:ph type="sldNum" sz="quarter" idx="12"/>
          </p:nvPr>
        </p:nvSpPr>
        <p:spPr/>
        <p:txBody>
          <a:bodyPr/>
          <a:lstStyle>
            <a:lvl1pPr>
              <a:defRPr>
                <a:solidFill>
                  <a:schemeClr val="tx1"/>
                </a:solidFill>
              </a:defRPr>
            </a:lvl1pPr>
          </a:lstStyle>
          <a:p>
            <a:fld id="{E20BDD89-03FF-4B2E-8A38-E030B4E2BF06}" type="slidenum">
              <a:rPr lang="en-GB" smtClean="0"/>
              <a:pPr/>
              <a:t>‹#›</a:t>
            </a:fld>
            <a:endParaRPr lang="en-GB"/>
          </a:p>
        </p:txBody>
      </p:sp>
      <p:sp>
        <p:nvSpPr>
          <p:cNvPr id="4" name="Rectangle 3">
            <a:extLst>
              <a:ext uri="{FF2B5EF4-FFF2-40B4-BE49-F238E27FC236}">
                <a16:creationId xmlns:a16="http://schemas.microsoft.com/office/drawing/2014/main" id="{90FF1EF0-3566-4FE5-8287-18D1A49244B6}"/>
              </a:ext>
            </a:extLst>
          </p:cNvPr>
          <p:cNvSpPr/>
          <p:nvPr userDrawn="1"/>
        </p:nvSpPr>
        <p:spPr>
          <a:xfrm>
            <a:off x="4076428" y="-1"/>
            <a:ext cx="4038600" cy="6839029"/>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0E652BEE-0BB2-46C4-933C-9C8CEB78F255}"/>
              </a:ext>
            </a:extLst>
          </p:cNvPr>
          <p:cNvSpPr/>
          <p:nvPr userDrawn="1"/>
        </p:nvSpPr>
        <p:spPr>
          <a:xfrm>
            <a:off x="8153400" y="-2"/>
            <a:ext cx="4038600" cy="6839029"/>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ontent Placeholder 2">
            <a:extLst>
              <a:ext uri="{FF2B5EF4-FFF2-40B4-BE49-F238E27FC236}">
                <a16:creationId xmlns:a16="http://schemas.microsoft.com/office/drawing/2014/main" id="{22D83A3D-5AC6-45E1-AFDA-6084A7E53DAB}"/>
              </a:ext>
            </a:extLst>
          </p:cNvPr>
          <p:cNvSpPr>
            <a:spLocks noGrp="1"/>
          </p:cNvSpPr>
          <p:nvPr>
            <p:ph idx="13"/>
          </p:nvPr>
        </p:nvSpPr>
        <p:spPr>
          <a:xfrm>
            <a:off x="4133578" y="1012031"/>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Content Placeholder 2">
            <a:extLst>
              <a:ext uri="{FF2B5EF4-FFF2-40B4-BE49-F238E27FC236}">
                <a16:creationId xmlns:a16="http://schemas.microsoft.com/office/drawing/2014/main" id="{5D945962-7CDE-4DC0-B1D6-B6DF84233633}"/>
              </a:ext>
            </a:extLst>
          </p:cNvPr>
          <p:cNvSpPr>
            <a:spLocks noGrp="1"/>
          </p:cNvSpPr>
          <p:nvPr>
            <p:ph idx="14"/>
          </p:nvPr>
        </p:nvSpPr>
        <p:spPr>
          <a:xfrm>
            <a:off x="8312331" y="1058862"/>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2235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18CEFD1-126D-45EF-8A92-05461CA4B81E}"/>
              </a:ext>
            </a:extLst>
          </p:cNvPr>
          <p:cNvSpPr/>
          <p:nvPr userDrawn="1"/>
        </p:nvSpPr>
        <p:spPr>
          <a:xfrm>
            <a:off x="0" y="0"/>
            <a:ext cx="4038600" cy="6839029"/>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E534E62-57B1-4A85-97A4-2258D3AC6181}"/>
              </a:ext>
            </a:extLst>
          </p:cNvPr>
          <p:cNvSpPr>
            <a:spLocks noGrp="1"/>
          </p:cNvSpPr>
          <p:nvPr>
            <p:ph type="title"/>
          </p:nvPr>
        </p:nvSpPr>
        <p:spPr>
          <a:xfrm>
            <a:off x="4038599" y="18971"/>
            <a:ext cx="8129451" cy="1325563"/>
          </a:xfrm>
          <a:solidFill>
            <a:srgbClr val="FFFFFF">
              <a:alpha val="69804"/>
            </a:srgbClr>
          </a:solidFill>
        </p:spPr>
        <p:txBody>
          <a:bodyPr/>
          <a:lstStyle>
            <a:lvl1pPr algn="r">
              <a:defRPr>
                <a:solidFill>
                  <a:schemeClr val="tx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C98FC5-E2CD-4376-8D3C-B08C8049B628}"/>
              </a:ext>
            </a:extLst>
          </p:cNvPr>
          <p:cNvSpPr>
            <a:spLocks noGrp="1"/>
          </p:cNvSpPr>
          <p:nvPr>
            <p:ph idx="1"/>
          </p:nvPr>
        </p:nvSpPr>
        <p:spPr>
          <a:xfrm>
            <a:off x="263434" y="1002506"/>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lvl1pPr>
              <a:defRPr>
                <a:solidFill>
                  <a:schemeClr val="tx1"/>
                </a:solidFill>
              </a:defRPr>
            </a:lvl1pPr>
          </a:lstStyle>
          <a:p>
            <a:endParaRPr lang="en-GB"/>
          </a:p>
        </p:txBody>
      </p:sp>
      <p:pic>
        <p:nvPicPr>
          <p:cNvPr id="4" name="Picture 3">
            <a:extLst>
              <a:ext uri="{FF2B5EF4-FFF2-40B4-BE49-F238E27FC236}">
                <a16:creationId xmlns:a16="http://schemas.microsoft.com/office/drawing/2014/main" id="{E62006F2-7195-4CAC-8D41-D98774F1AD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26319" y="5873671"/>
            <a:ext cx="2241731" cy="965358"/>
          </a:xfrm>
          <a:prstGeom prst="rect">
            <a:avLst/>
          </a:prstGeom>
        </p:spPr>
      </p:pic>
    </p:spTree>
    <p:extLst>
      <p:ext uri="{BB962C8B-B14F-4D97-AF65-F5344CB8AC3E}">
        <p14:creationId xmlns:p14="http://schemas.microsoft.com/office/powerpoint/2010/main" val="3396178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18CEFD1-126D-45EF-8A92-05461CA4B81E}"/>
              </a:ext>
            </a:extLst>
          </p:cNvPr>
          <p:cNvSpPr/>
          <p:nvPr userDrawn="1"/>
        </p:nvSpPr>
        <p:spPr>
          <a:xfrm>
            <a:off x="0" y="0"/>
            <a:ext cx="4038600" cy="683902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E534E62-57B1-4A85-97A4-2258D3AC6181}"/>
              </a:ext>
            </a:extLst>
          </p:cNvPr>
          <p:cNvSpPr>
            <a:spLocks noGrp="1"/>
          </p:cNvSpPr>
          <p:nvPr>
            <p:ph type="title"/>
          </p:nvPr>
        </p:nvSpPr>
        <p:spPr>
          <a:xfrm>
            <a:off x="4038599" y="18971"/>
            <a:ext cx="8129451" cy="1325563"/>
          </a:xfrm>
          <a:solidFill>
            <a:srgbClr val="FFFFFF">
              <a:alpha val="69804"/>
            </a:srgbClr>
          </a:solidFill>
        </p:spPr>
        <p:txBody>
          <a:bodyPr/>
          <a:lstStyle>
            <a:lvl1pPr algn="r">
              <a:defRPr>
                <a:solidFill>
                  <a:schemeClr val="tx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C98FC5-E2CD-4376-8D3C-B08C8049B628}"/>
              </a:ext>
            </a:extLst>
          </p:cNvPr>
          <p:cNvSpPr>
            <a:spLocks noGrp="1"/>
          </p:cNvSpPr>
          <p:nvPr>
            <p:ph idx="1"/>
          </p:nvPr>
        </p:nvSpPr>
        <p:spPr>
          <a:xfrm>
            <a:off x="263434" y="1002506"/>
            <a:ext cx="3616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627C6459-F393-49C7-B997-E0FEC62830BE}"/>
              </a:ext>
            </a:extLst>
          </p:cNvPr>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a:extLst>
              <a:ext uri="{FF2B5EF4-FFF2-40B4-BE49-F238E27FC236}">
                <a16:creationId xmlns:a16="http://schemas.microsoft.com/office/drawing/2014/main" id="{9783099F-C5E0-4D71-901C-E9CE334EE4FC}"/>
              </a:ext>
            </a:extLst>
          </p:cNvPr>
          <p:cNvSpPr>
            <a:spLocks noGrp="1"/>
          </p:cNvSpPr>
          <p:nvPr>
            <p:ph type="sldNum" sz="quarter" idx="12"/>
          </p:nvPr>
        </p:nvSpPr>
        <p:spPr/>
        <p:txBody>
          <a:bodyPr/>
          <a:lstStyle>
            <a:lvl1pPr>
              <a:defRPr>
                <a:solidFill>
                  <a:schemeClr val="tx1"/>
                </a:solidFill>
              </a:defRPr>
            </a:lvl1pPr>
          </a:lstStyle>
          <a:p>
            <a:fld id="{E20BDD89-03FF-4B2E-8A38-E030B4E2BF06}" type="slidenum">
              <a:rPr lang="en-GB" smtClean="0"/>
              <a:pPr/>
              <a:t>‹#›</a:t>
            </a:fld>
            <a:endParaRPr lang="en-GB"/>
          </a:p>
        </p:txBody>
      </p:sp>
    </p:spTree>
    <p:extLst>
      <p:ext uri="{BB962C8B-B14F-4D97-AF65-F5344CB8AC3E}">
        <p14:creationId xmlns:p14="http://schemas.microsoft.com/office/powerpoint/2010/main" val="104428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308DC77-40F3-4A2D-973C-DC63F0356BA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05541" y="768270"/>
            <a:ext cx="5287113" cy="2276793"/>
          </a:xfrm>
          <a:prstGeom prst="rect">
            <a:avLst/>
          </a:prstGeom>
        </p:spPr>
      </p:pic>
      <p:sp>
        <p:nvSpPr>
          <p:cNvPr id="2" name="Title 1">
            <a:extLst>
              <a:ext uri="{FF2B5EF4-FFF2-40B4-BE49-F238E27FC236}">
                <a16:creationId xmlns:a16="http://schemas.microsoft.com/office/drawing/2014/main" id="{25811729-53E4-4F18-827F-9B5BBFC62908}"/>
              </a:ext>
            </a:extLst>
          </p:cNvPr>
          <p:cNvSpPr>
            <a:spLocks noGrp="1"/>
          </p:cNvSpPr>
          <p:nvPr>
            <p:ph type="title"/>
          </p:nvPr>
        </p:nvSpPr>
        <p:spPr>
          <a:xfrm>
            <a:off x="512717" y="480299"/>
            <a:ext cx="7051766" cy="2852737"/>
          </a:xfrm>
        </p:spPr>
        <p:txBody>
          <a:bodyPr anchor="b"/>
          <a:lstStyle>
            <a:lvl1pPr>
              <a:defRPr sz="6000">
                <a:solidFill>
                  <a:schemeClr val="tx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C1702EF-03F0-4819-9D08-13712DCCF724}"/>
              </a:ext>
            </a:extLst>
          </p:cNvPr>
          <p:cNvSpPr>
            <a:spLocks noGrp="1"/>
          </p:cNvSpPr>
          <p:nvPr>
            <p:ph type="body" idx="1"/>
          </p:nvPr>
        </p:nvSpPr>
        <p:spPr>
          <a:xfrm>
            <a:off x="512717" y="4120884"/>
            <a:ext cx="1120466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F68AE76-425B-4E69-AB14-CD42898F2999}"/>
              </a:ext>
            </a:extLst>
          </p:cNvPr>
          <p:cNvSpPr>
            <a:spLocks noGrp="1"/>
          </p:cNvSpPr>
          <p:nvPr>
            <p:ph type="dt" sz="half" idx="10"/>
          </p:nvPr>
        </p:nvSpPr>
        <p:spPr/>
        <p:txBody>
          <a:bodyPr/>
          <a:lstStyle>
            <a:lvl1pPr>
              <a:defRPr>
                <a:solidFill>
                  <a:schemeClr val="tx1"/>
                </a:solidFill>
              </a:defRPr>
            </a:lvl1pPr>
          </a:lstStyle>
          <a:p>
            <a:fld id="{F286DE78-6797-41B2-A640-1A6DD9E4FE1C}" type="datetimeFigureOut">
              <a:rPr lang="en-GB" smtClean="0"/>
              <a:pPr/>
              <a:t>02/05/2025</a:t>
            </a:fld>
            <a:endParaRPr lang="en-GB"/>
          </a:p>
        </p:txBody>
      </p:sp>
      <p:sp>
        <p:nvSpPr>
          <p:cNvPr id="5" name="Footer Placeholder 4">
            <a:extLst>
              <a:ext uri="{FF2B5EF4-FFF2-40B4-BE49-F238E27FC236}">
                <a16:creationId xmlns:a16="http://schemas.microsoft.com/office/drawing/2014/main" id="{0F97CE7D-0B96-4094-96E1-8A5C79D1033A}"/>
              </a:ext>
            </a:extLst>
          </p:cNvPr>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a:extLst>
              <a:ext uri="{FF2B5EF4-FFF2-40B4-BE49-F238E27FC236}">
                <a16:creationId xmlns:a16="http://schemas.microsoft.com/office/drawing/2014/main" id="{7C2B4729-78B0-4F75-9F5A-5248D2A31F22}"/>
              </a:ext>
            </a:extLst>
          </p:cNvPr>
          <p:cNvSpPr>
            <a:spLocks noGrp="1"/>
          </p:cNvSpPr>
          <p:nvPr>
            <p:ph type="sldNum" sz="quarter" idx="12"/>
          </p:nvPr>
        </p:nvSpPr>
        <p:spPr/>
        <p:txBody>
          <a:bodyPr/>
          <a:lstStyle>
            <a:lvl1pPr>
              <a:defRPr>
                <a:solidFill>
                  <a:schemeClr val="tx1"/>
                </a:solidFill>
              </a:defRPr>
            </a:lvl1pPr>
          </a:lstStyle>
          <a:p>
            <a:fld id="{E20BDD89-03FF-4B2E-8A38-E030B4E2BF06}" type="slidenum">
              <a:rPr lang="en-GB" smtClean="0"/>
              <a:pPr/>
              <a:t>‹#›</a:t>
            </a:fld>
            <a:endParaRPr lang="en-GB"/>
          </a:p>
        </p:txBody>
      </p:sp>
    </p:spTree>
    <p:extLst>
      <p:ext uri="{BB962C8B-B14F-4D97-AF65-F5344CB8AC3E}">
        <p14:creationId xmlns:p14="http://schemas.microsoft.com/office/powerpoint/2010/main" val="40338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7EC2CF3-95D6-4727-BE0E-625C6928C56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50"/>
          <a:stretch/>
        </p:blipFill>
        <p:spPr>
          <a:xfrm>
            <a:off x="91441" y="0"/>
            <a:ext cx="12100559" cy="6858000"/>
          </a:xfrm>
          <a:prstGeom prst="rect">
            <a:avLst/>
          </a:prstGeom>
        </p:spPr>
      </p:pic>
      <p:pic>
        <p:nvPicPr>
          <p:cNvPr id="6" name="Picture 5">
            <a:extLst>
              <a:ext uri="{FF2B5EF4-FFF2-40B4-BE49-F238E27FC236}">
                <a16:creationId xmlns:a16="http://schemas.microsoft.com/office/drawing/2014/main" id="{FC940205-B003-460F-9967-5AC83A29C21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7CB955FC-C749-48AE-B0F1-2E4229F6747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BF836CB-3857-4FA9-8B37-345FA647A41C}"/>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4" name="Footer Placeholder 3">
            <a:extLst>
              <a:ext uri="{FF2B5EF4-FFF2-40B4-BE49-F238E27FC236}">
                <a16:creationId xmlns:a16="http://schemas.microsoft.com/office/drawing/2014/main" id="{A4114153-BD8B-4351-B474-518161EA44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CB4FDC-5598-41FE-B490-097686D0CFAC}"/>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300030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344E477-EEBC-4ED6-81B5-64BF326DBEA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7DD36FAA-58A9-4BAF-B3EA-0BE49BFAFF7F}"/>
              </a:ext>
            </a:extLst>
          </p:cNvPr>
          <p:cNvSpPr>
            <a:spLocks noGrp="1"/>
          </p:cNvSpPr>
          <p:nvPr>
            <p:ph type="ctrTitle"/>
          </p:nvPr>
        </p:nvSpPr>
        <p:spPr>
          <a:xfrm>
            <a:off x="1524000" y="1122363"/>
            <a:ext cx="9144000" cy="2387600"/>
          </a:xfrm>
        </p:spPr>
        <p:txBody>
          <a:bodyPr anchor="b"/>
          <a:lstStyle>
            <a:lvl1pPr algn="ctr">
              <a:defRPr sz="6000">
                <a:solidFill>
                  <a:schemeClr val="tx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0DAC85A-AD18-4938-9C87-0220F5C5A082}"/>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81804E6-4BC1-4F69-BD8F-18E50BCE95C5}"/>
              </a:ext>
            </a:extLst>
          </p:cNvPr>
          <p:cNvSpPr>
            <a:spLocks noGrp="1"/>
          </p:cNvSpPr>
          <p:nvPr>
            <p:ph type="dt" sz="half" idx="10"/>
          </p:nvPr>
        </p:nvSpPr>
        <p:spPr/>
        <p:txBody>
          <a:bodyPr/>
          <a:lstStyle>
            <a:lvl1pPr>
              <a:defRPr>
                <a:solidFill>
                  <a:schemeClr val="tx1"/>
                </a:solidFill>
              </a:defRPr>
            </a:lvl1pPr>
          </a:lstStyle>
          <a:p>
            <a:fld id="{F286DE78-6797-41B2-A640-1A6DD9E4FE1C}" type="datetimeFigureOut">
              <a:rPr lang="en-GB" smtClean="0"/>
              <a:pPr/>
              <a:t>02/05/2025</a:t>
            </a:fld>
            <a:endParaRPr lang="en-GB"/>
          </a:p>
        </p:txBody>
      </p:sp>
      <p:sp>
        <p:nvSpPr>
          <p:cNvPr id="5" name="Footer Placeholder 4">
            <a:extLst>
              <a:ext uri="{FF2B5EF4-FFF2-40B4-BE49-F238E27FC236}">
                <a16:creationId xmlns:a16="http://schemas.microsoft.com/office/drawing/2014/main" id="{B9CC2C0F-7C64-4861-9714-EC954C91E1EE}"/>
              </a:ext>
            </a:extLst>
          </p:cNvPr>
          <p:cNvSpPr>
            <a:spLocks noGrp="1"/>
          </p:cNvSpPr>
          <p:nvPr>
            <p:ph type="ftr" sz="quarter" idx="11"/>
          </p:nvPr>
        </p:nvSpPr>
        <p:spPr/>
        <p:txBody>
          <a:bodyPr/>
          <a:lstStyle>
            <a:lvl1pPr>
              <a:defRPr>
                <a:solidFill>
                  <a:schemeClr val="tx1"/>
                </a:solidFill>
              </a:defRPr>
            </a:lvl1pPr>
          </a:lstStyle>
          <a:p>
            <a:endParaRPr lang="en-GB"/>
          </a:p>
        </p:txBody>
      </p:sp>
      <p:sp>
        <p:nvSpPr>
          <p:cNvPr id="6" name="Slide Number Placeholder 5">
            <a:extLst>
              <a:ext uri="{FF2B5EF4-FFF2-40B4-BE49-F238E27FC236}">
                <a16:creationId xmlns:a16="http://schemas.microsoft.com/office/drawing/2014/main" id="{7C40FA2C-B8D1-4CFD-B8B2-223B44D1904C}"/>
              </a:ext>
            </a:extLst>
          </p:cNvPr>
          <p:cNvSpPr>
            <a:spLocks noGrp="1"/>
          </p:cNvSpPr>
          <p:nvPr>
            <p:ph type="sldNum" sz="quarter" idx="12"/>
          </p:nvPr>
        </p:nvSpPr>
        <p:spPr/>
        <p:txBody>
          <a:bodyPr/>
          <a:lstStyle>
            <a:lvl1pPr>
              <a:defRPr>
                <a:solidFill>
                  <a:schemeClr val="tx1"/>
                </a:solidFill>
              </a:defRPr>
            </a:lvl1pPr>
          </a:lstStyle>
          <a:p>
            <a:fld id="{E20BDD89-03FF-4B2E-8A38-E030B4E2BF06}" type="slidenum">
              <a:rPr lang="en-GB" smtClean="0"/>
              <a:pPr/>
              <a:t>‹#›</a:t>
            </a:fld>
            <a:endParaRPr lang="en-GB"/>
          </a:p>
        </p:txBody>
      </p:sp>
    </p:spTree>
    <p:extLst>
      <p:ext uri="{BB962C8B-B14F-4D97-AF65-F5344CB8AC3E}">
        <p14:creationId xmlns:p14="http://schemas.microsoft.com/office/powerpoint/2010/main" val="3722156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EF7EB38-DA8A-4A70-9BB5-F956A3DAE5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334" y="5873671"/>
            <a:ext cx="2241731" cy="965358"/>
          </a:xfrm>
          <a:prstGeom prst="rect">
            <a:avLst/>
          </a:prstGeom>
        </p:spPr>
      </p:pic>
      <p:sp>
        <p:nvSpPr>
          <p:cNvPr id="2" name="Title 1">
            <a:extLst>
              <a:ext uri="{FF2B5EF4-FFF2-40B4-BE49-F238E27FC236}">
                <a16:creationId xmlns:a16="http://schemas.microsoft.com/office/drawing/2014/main" id="{B508208C-6FC9-431C-9047-892038CA72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363193-566B-4316-8550-873DCC9EDFC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C84ECA-CD3A-4CDC-840E-3040ACACCB7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C646FE5-C8C6-4A64-BE6D-EEB88D3F8838}"/>
              </a:ext>
            </a:extLst>
          </p:cNvPr>
          <p:cNvSpPr>
            <a:spLocks noGrp="1"/>
          </p:cNvSpPr>
          <p:nvPr>
            <p:ph type="dt" sz="half" idx="10"/>
          </p:nvPr>
        </p:nvSpPr>
        <p:spPr/>
        <p:txBody>
          <a:bodyPr/>
          <a:lstStyle/>
          <a:p>
            <a:fld id="{F286DE78-6797-41B2-A640-1A6DD9E4FE1C}" type="datetimeFigureOut">
              <a:rPr lang="en-GB" smtClean="0"/>
              <a:t>02/05/2025</a:t>
            </a:fld>
            <a:endParaRPr lang="en-GB"/>
          </a:p>
        </p:txBody>
      </p:sp>
      <p:sp>
        <p:nvSpPr>
          <p:cNvPr id="6" name="Footer Placeholder 5">
            <a:extLst>
              <a:ext uri="{FF2B5EF4-FFF2-40B4-BE49-F238E27FC236}">
                <a16:creationId xmlns:a16="http://schemas.microsoft.com/office/drawing/2014/main" id="{633A1EC0-04DD-45B7-ADC0-304AFA2C04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FB15DA-1334-44DF-BD5D-B621ED324C62}"/>
              </a:ext>
            </a:extLst>
          </p:cNvPr>
          <p:cNvSpPr>
            <a:spLocks noGrp="1"/>
          </p:cNvSpPr>
          <p:nvPr>
            <p:ph type="sldNum" sz="quarter" idx="12"/>
          </p:nvPr>
        </p:nvSpPr>
        <p:spPr/>
        <p:txBody>
          <a:bodyPr/>
          <a:lstStyle/>
          <a:p>
            <a:fld id="{E20BDD89-03FF-4B2E-8A38-E030B4E2BF06}" type="slidenum">
              <a:rPr lang="en-GB" smtClean="0"/>
              <a:t>‹#›</a:t>
            </a:fld>
            <a:endParaRPr lang="en-GB"/>
          </a:p>
        </p:txBody>
      </p:sp>
    </p:spTree>
    <p:extLst>
      <p:ext uri="{BB962C8B-B14F-4D97-AF65-F5344CB8AC3E}">
        <p14:creationId xmlns:p14="http://schemas.microsoft.com/office/powerpoint/2010/main" val="252678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D648C2-DAE1-4977-9167-6CE3838EDD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B6B85F-31E1-4734-AACA-8AC60C4C4F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AE31B7-9800-4281-818D-C45687F8A1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345D8C64-7428-4476-A04B-FECBBC6137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F7D2669-2993-4B6B-A8FB-D1E7583102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BDD89-03FF-4B2E-8A38-E030B4E2BF06}" type="slidenum">
              <a:rPr lang="en-GB" smtClean="0"/>
              <a:t>‹#›</a:t>
            </a:fld>
            <a:endParaRPr lang="en-GB"/>
          </a:p>
        </p:txBody>
      </p:sp>
    </p:spTree>
    <p:extLst>
      <p:ext uri="{BB962C8B-B14F-4D97-AF65-F5344CB8AC3E}">
        <p14:creationId xmlns:p14="http://schemas.microsoft.com/office/powerpoint/2010/main" val="1866210918"/>
      </p:ext>
    </p:extLst>
  </p:cSld>
  <p:clrMap bg1="lt1" tx1="dk1" bg2="lt2" tx2="dk2" accent1="accent1" accent2="accent2" accent3="accent3" accent4="accent4" accent5="accent5" accent6="accent6" hlink="hlink" folHlink="folHlink"/>
  <p:sldLayoutIdLst>
    <p:sldLayoutId id="2147483679" r:id="rId1"/>
    <p:sldLayoutId id="2147483701" r:id="rId2"/>
    <p:sldLayoutId id="2147483705" r:id="rId3"/>
    <p:sldLayoutId id="2147483702" r:id="rId4"/>
    <p:sldLayoutId id="2147483703" r:id="rId5"/>
    <p:sldLayoutId id="2147483680" r:id="rId6"/>
    <p:sldLayoutId id="2147483683" r:id="rId7"/>
    <p:sldLayoutId id="2147483678" r:id="rId8"/>
    <p:sldLayoutId id="2147483681" r:id="rId9"/>
    <p:sldLayoutId id="2147483682" r:id="rId10"/>
    <p:sldLayoutId id="2147483684" r:id="rId11"/>
    <p:sldLayoutId id="2147483685" r:id="rId12"/>
    <p:sldLayoutId id="2147483686" r:id="rId13"/>
    <p:sldLayoutId id="2147483687" r:id="rId14"/>
    <p:sldLayoutId id="2147483688" r:id="rId15"/>
    <p:sldLayoutId id="2147483704" r:id="rId16"/>
    <p:sldLayoutId id="2147483706"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D648C2-DAE1-4977-9167-6CE3838EDD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B6B85F-31E1-4734-AACA-8AC60C4C4F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AE31B7-9800-4281-818D-C45687F8A1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DE78-6797-41B2-A640-1A6DD9E4FE1C}" type="datetimeFigureOut">
              <a:rPr lang="en-GB" smtClean="0"/>
              <a:t>02/05/2025</a:t>
            </a:fld>
            <a:endParaRPr lang="en-GB"/>
          </a:p>
        </p:txBody>
      </p:sp>
      <p:sp>
        <p:nvSpPr>
          <p:cNvPr id="5" name="Footer Placeholder 4">
            <a:extLst>
              <a:ext uri="{FF2B5EF4-FFF2-40B4-BE49-F238E27FC236}">
                <a16:creationId xmlns:a16="http://schemas.microsoft.com/office/drawing/2014/main" id="{345D8C64-7428-4476-A04B-FECBBC6137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F7D2669-2993-4B6B-A8FB-D1E7583102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0BDD89-03FF-4B2E-8A38-E030B4E2BF06}" type="slidenum">
              <a:rPr lang="en-GB" smtClean="0"/>
              <a:t>‹#›</a:t>
            </a:fld>
            <a:endParaRPr lang="en-GB"/>
          </a:p>
        </p:txBody>
      </p:sp>
    </p:spTree>
    <p:extLst>
      <p:ext uri="{BB962C8B-B14F-4D97-AF65-F5344CB8AC3E}">
        <p14:creationId xmlns:p14="http://schemas.microsoft.com/office/powerpoint/2010/main" val="197485632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vimeo.com/759978174"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7.xml"/><Relationship Id="rId5" Type="http://schemas.openxmlformats.org/officeDocument/2006/relationships/image" Target="../media/image16.png"/><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17.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30.png"/><Relationship Id="rId1" Type="http://schemas.openxmlformats.org/officeDocument/2006/relationships/slideLayout" Target="../slideLayouts/slideLayout1.xml"/><Relationship Id="rId5" Type="http://schemas.openxmlformats.org/officeDocument/2006/relationships/image" Target="../media/image32.png"/><Relationship Id="rId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12538-AB0C-4463-91C9-105B0879482D}"/>
              </a:ext>
            </a:extLst>
          </p:cNvPr>
          <p:cNvSpPr>
            <a:spLocks noGrp="1"/>
          </p:cNvSpPr>
          <p:nvPr>
            <p:ph type="title"/>
          </p:nvPr>
        </p:nvSpPr>
        <p:spPr>
          <a:xfrm>
            <a:off x="512717" y="480300"/>
            <a:ext cx="7051766" cy="1815226"/>
          </a:xfrm>
        </p:spPr>
        <p:txBody>
          <a:bodyPr>
            <a:normAutofit/>
          </a:bodyPr>
          <a:lstStyle/>
          <a:p>
            <a:r>
              <a:rPr lang="en-US" sz="6000" dirty="0">
                <a:cs typeface="Calibri"/>
              </a:rPr>
              <a:t>TransparentChoice</a:t>
            </a:r>
          </a:p>
        </p:txBody>
      </p:sp>
      <p:sp>
        <p:nvSpPr>
          <p:cNvPr id="3" name="Text Placeholder 2">
            <a:extLst>
              <a:ext uri="{FF2B5EF4-FFF2-40B4-BE49-F238E27FC236}">
                <a16:creationId xmlns:a16="http://schemas.microsoft.com/office/drawing/2014/main" id="{11D6BD95-F536-4FA3-B4E4-4546BE3530EB}"/>
              </a:ext>
            </a:extLst>
          </p:cNvPr>
          <p:cNvSpPr>
            <a:spLocks noGrp="1"/>
          </p:cNvSpPr>
          <p:nvPr>
            <p:ph type="body" idx="1"/>
          </p:nvPr>
        </p:nvSpPr>
        <p:spPr>
          <a:xfrm>
            <a:off x="512717" y="3722842"/>
            <a:ext cx="6488158" cy="1004887"/>
          </a:xfrm>
        </p:spPr>
        <p:txBody>
          <a:bodyPr vert="horz" lIns="91440" tIns="45720" rIns="91440" bIns="45720" rtlCol="0" anchor="t">
            <a:normAutofit/>
          </a:bodyPr>
          <a:lstStyle/>
          <a:p>
            <a:r>
              <a:rPr lang="en-US" sz="2800" dirty="0">
                <a:ea typeface="+mn-lt"/>
                <a:cs typeface="+mn-lt"/>
              </a:rPr>
              <a:t>Criteria Weights - Respondents’ Guide</a:t>
            </a:r>
            <a:endParaRPr lang="en-US" sz="2000" i="1" dirty="0">
              <a:cs typeface="Calibri"/>
            </a:endParaRPr>
          </a:p>
          <a:p>
            <a:endParaRPr lang="en-US" sz="2000" dirty="0">
              <a:cs typeface="Calibri"/>
            </a:endParaRPr>
          </a:p>
        </p:txBody>
      </p:sp>
      <p:pic>
        <p:nvPicPr>
          <p:cNvPr id="8" name="Picture 7">
            <a:hlinkClick r:id="rId2"/>
            <a:extLst>
              <a:ext uri="{FF2B5EF4-FFF2-40B4-BE49-F238E27FC236}">
                <a16:creationId xmlns:a16="http://schemas.microsoft.com/office/drawing/2014/main" id="{3A4AA2F9-F49F-4D9B-94B0-69E660AA7E8F}"/>
              </a:ext>
            </a:extLst>
          </p:cNvPr>
          <p:cNvPicPr>
            <a:picLocks noChangeAspect="1"/>
          </p:cNvPicPr>
          <p:nvPr/>
        </p:nvPicPr>
        <p:blipFill rotWithShape="1">
          <a:blip r:embed="rId3"/>
          <a:srcRect b="27685"/>
          <a:stretch/>
        </p:blipFill>
        <p:spPr>
          <a:xfrm>
            <a:off x="7956120" y="4563374"/>
            <a:ext cx="3737773" cy="1975449"/>
          </a:xfrm>
          <a:prstGeom prst="rect">
            <a:avLst/>
          </a:prstGeom>
        </p:spPr>
      </p:pic>
    </p:spTree>
    <p:extLst>
      <p:ext uri="{BB962C8B-B14F-4D97-AF65-F5344CB8AC3E}">
        <p14:creationId xmlns:p14="http://schemas.microsoft.com/office/powerpoint/2010/main" val="3499533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42B8CAB-558A-6FAC-B9BC-FA0B0DD3B279}"/>
              </a:ext>
            </a:extLst>
          </p:cNvPr>
          <p:cNvSpPr>
            <a:spLocks noGrp="1"/>
          </p:cNvSpPr>
          <p:nvPr>
            <p:ph type="title"/>
          </p:nvPr>
        </p:nvSpPr>
        <p:spPr>
          <a:xfrm>
            <a:off x="5408580" y="2138075"/>
            <a:ext cx="6371615" cy="2414470"/>
          </a:xfrm>
        </p:spPr>
        <p:txBody>
          <a:bodyPr>
            <a:noAutofit/>
          </a:bodyPr>
          <a:lstStyle/>
          <a:p>
            <a:pPr algn="ctr"/>
            <a:br>
              <a:rPr lang="en-GB" sz="4800" b="1" dirty="0"/>
            </a:br>
            <a:r>
              <a:rPr lang="en-GB" sz="4800" b="1" dirty="0"/>
              <a:t>We know extra tasks add time pressure, and promise that this support will save you time later when it comes to picking the right projects</a:t>
            </a:r>
          </a:p>
        </p:txBody>
      </p:sp>
      <p:sp>
        <p:nvSpPr>
          <p:cNvPr id="5" name="Rectangle 1">
            <a:extLst>
              <a:ext uri="{FF2B5EF4-FFF2-40B4-BE49-F238E27FC236}">
                <a16:creationId xmlns:a16="http://schemas.microsoft.com/office/drawing/2014/main" id="{4F72326F-90FB-D4AD-21B5-F15FEC87479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a:extLst>
              <a:ext uri="{FF2B5EF4-FFF2-40B4-BE49-F238E27FC236}">
                <a16:creationId xmlns:a16="http://schemas.microsoft.com/office/drawing/2014/main" id="{7A101745-CD2E-374E-28D2-1F4D9AB1BD8C}"/>
              </a:ext>
            </a:extLst>
          </p:cNvPr>
          <p:cNvPicPr>
            <a:picLocks noChangeAspect="1"/>
          </p:cNvPicPr>
          <p:nvPr/>
        </p:nvPicPr>
        <p:blipFill>
          <a:blip r:embed="rId2"/>
          <a:stretch>
            <a:fillRect/>
          </a:stretch>
        </p:blipFill>
        <p:spPr>
          <a:xfrm>
            <a:off x="772398" y="1507789"/>
            <a:ext cx="4499994" cy="4085616"/>
          </a:xfrm>
          <a:prstGeom prst="rect">
            <a:avLst/>
          </a:prstGeom>
        </p:spPr>
      </p:pic>
      <p:sp>
        <p:nvSpPr>
          <p:cNvPr id="8" name="Title 8">
            <a:extLst>
              <a:ext uri="{FF2B5EF4-FFF2-40B4-BE49-F238E27FC236}">
                <a16:creationId xmlns:a16="http://schemas.microsoft.com/office/drawing/2014/main" id="{244BFFD9-4868-D73E-12BC-B7E970042817}"/>
              </a:ext>
            </a:extLst>
          </p:cNvPr>
          <p:cNvSpPr txBox="1">
            <a:spLocks/>
          </p:cNvSpPr>
          <p:nvPr/>
        </p:nvSpPr>
        <p:spPr>
          <a:xfrm>
            <a:off x="212062" y="219845"/>
            <a:ext cx="10835640" cy="579120"/>
          </a:xfrm>
          <a:prstGeom prst="rect">
            <a:avLst/>
          </a:prstGeom>
          <a:solidFill>
            <a:srgbClr val="FFFFFF">
              <a:alpha val="69804"/>
            </a:srgbClr>
          </a:solidFill>
        </p:spPr>
        <p:txBody>
          <a:bodyPr vert="horz" lIns="91440" tIns="45720" rIns="91440" bIns="45720" rtlCol="0" anchor="ctr">
            <a:normAutofit lnSpcReduction="10000"/>
          </a:bodyPr>
          <a:lstStyle>
            <a:lvl1pPr algn="r"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l"/>
            <a:r>
              <a:rPr lang="en-GB" dirty="0"/>
              <a:t>Finally, a promise….</a:t>
            </a:r>
          </a:p>
        </p:txBody>
      </p:sp>
    </p:spTree>
    <p:extLst>
      <p:ext uri="{BB962C8B-B14F-4D97-AF65-F5344CB8AC3E}">
        <p14:creationId xmlns:p14="http://schemas.microsoft.com/office/powerpoint/2010/main" val="2585277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6E44FB1-56DE-549E-2930-97E8ACE727AF}"/>
              </a:ext>
            </a:extLst>
          </p:cNvPr>
          <p:cNvPicPr>
            <a:picLocks noChangeAspect="1"/>
          </p:cNvPicPr>
          <p:nvPr/>
        </p:nvPicPr>
        <p:blipFill>
          <a:blip r:embed="rId2"/>
          <a:stretch>
            <a:fillRect/>
          </a:stretch>
        </p:blipFill>
        <p:spPr>
          <a:xfrm>
            <a:off x="1574348" y="1091335"/>
            <a:ext cx="9043304" cy="5125498"/>
          </a:xfrm>
          <a:prstGeom prst="rect">
            <a:avLst/>
          </a:prstGeom>
        </p:spPr>
      </p:pic>
      <p:sp>
        <p:nvSpPr>
          <p:cNvPr id="9" name="Title 8">
            <a:extLst>
              <a:ext uri="{FF2B5EF4-FFF2-40B4-BE49-F238E27FC236}">
                <a16:creationId xmlns:a16="http://schemas.microsoft.com/office/drawing/2014/main" id="{633C644B-BB65-BFCC-F556-F77B41237CBB}"/>
              </a:ext>
            </a:extLst>
          </p:cNvPr>
          <p:cNvSpPr>
            <a:spLocks noGrp="1"/>
          </p:cNvSpPr>
          <p:nvPr>
            <p:ph type="title"/>
          </p:nvPr>
        </p:nvSpPr>
        <p:spPr>
          <a:xfrm>
            <a:off x="212062" y="219845"/>
            <a:ext cx="10835640" cy="579120"/>
          </a:xfrm>
        </p:spPr>
        <p:txBody>
          <a:bodyPr/>
          <a:lstStyle/>
          <a:p>
            <a:r>
              <a:rPr lang="en-GB" dirty="0"/>
              <a:t>Firstly, a reminder….</a:t>
            </a:r>
          </a:p>
        </p:txBody>
      </p:sp>
    </p:spTree>
    <p:extLst>
      <p:ext uri="{BB962C8B-B14F-4D97-AF65-F5344CB8AC3E}">
        <p14:creationId xmlns:p14="http://schemas.microsoft.com/office/powerpoint/2010/main" val="281572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83AD5EC-1A9B-4B82-9CDE-18F596A73C9A}"/>
              </a:ext>
            </a:extLst>
          </p:cNvPr>
          <p:cNvPicPr>
            <a:picLocks noChangeAspect="1"/>
          </p:cNvPicPr>
          <p:nvPr/>
        </p:nvPicPr>
        <p:blipFill>
          <a:blip r:embed="rId3"/>
          <a:stretch>
            <a:fillRect/>
          </a:stretch>
        </p:blipFill>
        <p:spPr>
          <a:xfrm>
            <a:off x="8358316" y="3157517"/>
            <a:ext cx="2985959" cy="1463973"/>
          </a:xfrm>
          <a:prstGeom prst="rect">
            <a:avLst/>
          </a:prstGeom>
        </p:spPr>
      </p:pic>
      <p:pic>
        <p:nvPicPr>
          <p:cNvPr id="14" name="Picture 13">
            <a:extLst>
              <a:ext uri="{FF2B5EF4-FFF2-40B4-BE49-F238E27FC236}">
                <a16:creationId xmlns:a16="http://schemas.microsoft.com/office/drawing/2014/main" id="{A6C08D92-56B2-4B75-961D-9C017E878141}"/>
              </a:ext>
            </a:extLst>
          </p:cNvPr>
          <p:cNvPicPr>
            <a:picLocks noChangeAspect="1"/>
          </p:cNvPicPr>
          <p:nvPr/>
        </p:nvPicPr>
        <p:blipFill>
          <a:blip r:embed="rId4"/>
          <a:stretch>
            <a:fillRect/>
          </a:stretch>
        </p:blipFill>
        <p:spPr>
          <a:xfrm>
            <a:off x="1463040" y="4314228"/>
            <a:ext cx="1743892" cy="1678699"/>
          </a:xfrm>
          <a:prstGeom prst="rect">
            <a:avLst/>
          </a:prstGeom>
        </p:spPr>
      </p:pic>
      <p:sp>
        <p:nvSpPr>
          <p:cNvPr id="2" name="Title 1">
            <a:extLst>
              <a:ext uri="{FF2B5EF4-FFF2-40B4-BE49-F238E27FC236}">
                <a16:creationId xmlns:a16="http://schemas.microsoft.com/office/drawing/2014/main" id="{EB8DB918-4F7A-4100-B1C8-C750C6225AF9}"/>
              </a:ext>
            </a:extLst>
          </p:cNvPr>
          <p:cNvSpPr>
            <a:spLocks noGrp="1"/>
          </p:cNvSpPr>
          <p:nvPr>
            <p:ph type="title"/>
          </p:nvPr>
        </p:nvSpPr>
        <p:spPr>
          <a:xfrm>
            <a:off x="1096740" y="119983"/>
            <a:ext cx="10835640" cy="579120"/>
          </a:xfrm>
        </p:spPr>
        <p:txBody>
          <a:bodyPr/>
          <a:lstStyle/>
          <a:p>
            <a:pPr algn="r"/>
            <a:r>
              <a:rPr lang="en-GB" sz="3200" b="1" dirty="0">
                <a:latin typeface="+mj-lt"/>
              </a:rPr>
              <a:t>Quick Guide for Respondents</a:t>
            </a:r>
            <a:br>
              <a:rPr lang="en-GB" sz="3200" b="0" dirty="0">
                <a:latin typeface="+mj-lt"/>
              </a:rPr>
            </a:br>
            <a:r>
              <a:rPr lang="en-GB" sz="3200" b="0" dirty="0">
                <a:latin typeface="+mj-lt"/>
              </a:rPr>
              <a:t>(1) Overview</a:t>
            </a:r>
          </a:p>
        </p:txBody>
      </p:sp>
      <p:sp>
        <p:nvSpPr>
          <p:cNvPr id="4" name="TextBox 3">
            <a:extLst>
              <a:ext uri="{FF2B5EF4-FFF2-40B4-BE49-F238E27FC236}">
                <a16:creationId xmlns:a16="http://schemas.microsoft.com/office/drawing/2014/main" id="{92C2EE76-7552-49CD-AC26-707A6DC273C3}"/>
              </a:ext>
            </a:extLst>
          </p:cNvPr>
          <p:cNvSpPr txBox="1"/>
          <p:nvPr/>
        </p:nvSpPr>
        <p:spPr>
          <a:xfrm>
            <a:off x="259620" y="1077011"/>
            <a:ext cx="4836362" cy="2123658"/>
          </a:xfrm>
          <a:prstGeom prst="rect">
            <a:avLst/>
          </a:prstGeom>
          <a:noFill/>
        </p:spPr>
        <p:txBody>
          <a:bodyPr wrap="square" lIns="91440" tIns="45720" rIns="91440" bIns="45720" rtlCol="0" anchor="t">
            <a:spAutoFit/>
          </a:bodyPr>
          <a:lstStyle/>
          <a:p>
            <a:r>
              <a:rPr lang="en-GB" sz="2000" b="1" dirty="0">
                <a:solidFill>
                  <a:schemeClr val="bg2"/>
                </a:solidFill>
              </a:rPr>
              <a:t>Why do we do it?</a:t>
            </a:r>
            <a:endParaRPr lang="en-GB" sz="1600" dirty="0">
              <a:solidFill>
                <a:schemeClr val="bg2"/>
              </a:solidFill>
            </a:endParaRPr>
          </a:p>
          <a:p>
            <a:r>
              <a:rPr lang="en-GB" sz="1600" dirty="0"/>
              <a:t>Not all your Criteria are of equal importance – Analytic Hierarchy Process (AHP) enables you to quantify those different values</a:t>
            </a:r>
            <a:br>
              <a:rPr lang="en-GB" sz="1600" dirty="0"/>
            </a:br>
            <a:br>
              <a:rPr lang="en-GB" sz="1600" dirty="0"/>
            </a:br>
            <a:r>
              <a:rPr lang="en-GB" sz="1600" dirty="0"/>
              <a:t>These are subjective judgement calls – by taking a survey &amp; joining a follow up session, you will help create the ‘</a:t>
            </a:r>
            <a:r>
              <a:rPr lang="en-GB" sz="1600" b="1" dirty="0"/>
              <a:t>wisdom of the team</a:t>
            </a:r>
            <a:r>
              <a:rPr lang="en-GB" sz="1600" dirty="0"/>
              <a:t>’</a:t>
            </a:r>
          </a:p>
        </p:txBody>
      </p:sp>
      <p:sp>
        <p:nvSpPr>
          <p:cNvPr id="5" name="TextBox 4">
            <a:extLst>
              <a:ext uri="{FF2B5EF4-FFF2-40B4-BE49-F238E27FC236}">
                <a16:creationId xmlns:a16="http://schemas.microsoft.com/office/drawing/2014/main" id="{1386E35E-1706-4CB9-85D4-4D21612B3BB9}"/>
              </a:ext>
            </a:extLst>
          </p:cNvPr>
          <p:cNvSpPr txBox="1"/>
          <p:nvPr/>
        </p:nvSpPr>
        <p:spPr>
          <a:xfrm>
            <a:off x="259620" y="3531012"/>
            <a:ext cx="5154861" cy="3354765"/>
          </a:xfrm>
          <a:prstGeom prst="rect">
            <a:avLst/>
          </a:prstGeom>
          <a:noFill/>
        </p:spPr>
        <p:txBody>
          <a:bodyPr wrap="square" rtlCol="0">
            <a:spAutoFit/>
          </a:bodyPr>
          <a:lstStyle/>
          <a:p>
            <a:r>
              <a:rPr lang="en-GB" sz="2000" b="1" dirty="0">
                <a:solidFill>
                  <a:schemeClr val="bg2"/>
                </a:solidFill>
              </a:rPr>
              <a:t>How do we do it?</a:t>
            </a:r>
            <a:endParaRPr lang="en-GB" sz="1600" dirty="0">
              <a:solidFill>
                <a:schemeClr val="bg2"/>
              </a:solidFill>
            </a:endParaRPr>
          </a:p>
          <a:p>
            <a:r>
              <a:rPr lang="en-US" sz="1600" dirty="0"/>
              <a:t>Instead of direct allocation of weights, </a:t>
            </a:r>
            <a:r>
              <a:rPr lang="en-GB" sz="1600" dirty="0"/>
              <a:t>AHP uses </a:t>
            </a:r>
            <a:r>
              <a:rPr lang="en-GB" sz="1600" b="1" dirty="0"/>
              <a:t>Pairwise Comparisons </a:t>
            </a:r>
            <a:r>
              <a:rPr lang="en-GB" sz="1600" dirty="0"/>
              <a:t>to weigh criteria</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r>
              <a:rPr lang="en-GB" sz="1600" dirty="0"/>
              <a:t>This is because the human brain works better with comparing two choices than it does with abstract values</a:t>
            </a:r>
          </a:p>
          <a:p>
            <a:endParaRPr lang="en-GB" sz="1600" dirty="0"/>
          </a:p>
        </p:txBody>
      </p:sp>
      <p:sp>
        <p:nvSpPr>
          <p:cNvPr id="6" name="TextBox 5">
            <a:extLst>
              <a:ext uri="{FF2B5EF4-FFF2-40B4-BE49-F238E27FC236}">
                <a16:creationId xmlns:a16="http://schemas.microsoft.com/office/drawing/2014/main" id="{893E9BF9-807C-47F1-9830-02536D8D4E57}"/>
              </a:ext>
            </a:extLst>
          </p:cNvPr>
          <p:cNvSpPr txBox="1"/>
          <p:nvPr/>
        </p:nvSpPr>
        <p:spPr>
          <a:xfrm>
            <a:off x="5564332" y="1077011"/>
            <a:ext cx="6196598" cy="1384995"/>
          </a:xfrm>
          <a:prstGeom prst="rect">
            <a:avLst/>
          </a:prstGeom>
          <a:noFill/>
        </p:spPr>
        <p:txBody>
          <a:bodyPr wrap="square" rtlCol="0">
            <a:spAutoFit/>
          </a:bodyPr>
          <a:lstStyle/>
          <a:p>
            <a:r>
              <a:rPr lang="en-GB" sz="2000" b="1" dirty="0">
                <a:solidFill>
                  <a:schemeClr val="bg2"/>
                </a:solidFill>
              </a:rPr>
              <a:t>What if there is disagreement between voters?</a:t>
            </a:r>
            <a:endParaRPr lang="en-GB" sz="1600" dirty="0">
              <a:solidFill>
                <a:schemeClr val="bg2"/>
              </a:solidFill>
            </a:endParaRPr>
          </a:p>
          <a:p>
            <a:r>
              <a:rPr lang="en-GB" sz="1600" dirty="0"/>
              <a:t>We will meet to discuss the results – and use the software to focus on the points of disagreement. From there we can </a:t>
            </a:r>
            <a:r>
              <a:rPr lang="en-GB" sz="1600" b="1" dirty="0"/>
              <a:t>learn from one another</a:t>
            </a:r>
            <a:r>
              <a:rPr lang="en-GB" sz="1600" dirty="0"/>
              <a:t>, change votes, or agree to differ and use an average.</a:t>
            </a:r>
          </a:p>
          <a:p>
            <a:endParaRPr lang="en-GB" sz="1600" dirty="0"/>
          </a:p>
        </p:txBody>
      </p:sp>
      <p:sp>
        <p:nvSpPr>
          <p:cNvPr id="12" name="TextBox 11">
            <a:extLst>
              <a:ext uri="{FF2B5EF4-FFF2-40B4-BE49-F238E27FC236}">
                <a16:creationId xmlns:a16="http://schemas.microsoft.com/office/drawing/2014/main" id="{53887E3B-F77C-4C3A-8A73-E9C9A9C0BB77}"/>
              </a:ext>
            </a:extLst>
          </p:cNvPr>
          <p:cNvSpPr txBox="1"/>
          <p:nvPr/>
        </p:nvSpPr>
        <p:spPr>
          <a:xfrm>
            <a:off x="5564332" y="3531012"/>
            <a:ext cx="2065193" cy="3170099"/>
          </a:xfrm>
          <a:prstGeom prst="rect">
            <a:avLst/>
          </a:prstGeom>
          <a:noFill/>
        </p:spPr>
        <p:txBody>
          <a:bodyPr wrap="square" rtlCol="0">
            <a:spAutoFit/>
          </a:bodyPr>
          <a:lstStyle/>
          <a:p>
            <a:r>
              <a:rPr lang="en-GB" sz="2000" b="1" dirty="0">
                <a:solidFill>
                  <a:schemeClr val="bg2"/>
                </a:solidFill>
              </a:rPr>
              <a:t>How will this be used?</a:t>
            </a:r>
            <a:endParaRPr lang="en-GB" sz="1600" dirty="0">
              <a:solidFill>
                <a:schemeClr val="bg2"/>
              </a:solidFill>
            </a:endParaRPr>
          </a:p>
          <a:p>
            <a:r>
              <a:rPr lang="en-GB" sz="1600" dirty="0"/>
              <a:t>Each of our Sub-Criteria will have a Weight – these are multiplied by a score for each Project for each sub-criteria… the results will be an overall </a:t>
            </a:r>
            <a:r>
              <a:rPr lang="en-GB" sz="1600" b="1" dirty="0"/>
              <a:t>Prioritization Score </a:t>
            </a:r>
            <a:r>
              <a:rPr lang="en-GB" sz="1600" dirty="0"/>
              <a:t>for all prospective Projects</a:t>
            </a:r>
          </a:p>
        </p:txBody>
      </p:sp>
      <p:pic>
        <p:nvPicPr>
          <p:cNvPr id="15" name="Picture 14">
            <a:extLst>
              <a:ext uri="{FF2B5EF4-FFF2-40B4-BE49-F238E27FC236}">
                <a16:creationId xmlns:a16="http://schemas.microsoft.com/office/drawing/2014/main" id="{97330BD4-5328-48B5-9963-32DFCA24A30A}"/>
              </a:ext>
            </a:extLst>
          </p:cNvPr>
          <p:cNvPicPr>
            <a:picLocks noChangeAspect="1"/>
          </p:cNvPicPr>
          <p:nvPr/>
        </p:nvPicPr>
        <p:blipFill rotWithShape="1">
          <a:blip r:embed="rId5"/>
          <a:srcRect t="31016" b="10848"/>
          <a:stretch/>
        </p:blipFill>
        <p:spPr>
          <a:xfrm>
            <a:off x="5734179" y="2217535"/>
            <a:ext cx="5867271" cy="1048336"/>
          </a:xfrm>
          <a:prstGeom prst="rect">
            <a:avLst/>
          </a:prstGeom>
        </p:spPr>
      </p:pic>
      <p:pic>
        <p:nvPicPr>
          <p:cNvPr id="10" name="Picture 9">
            <a:extLst>
              <a:ext uri="{FF2B5EF4-FFF2-40B4-BE49-F238E27FC236}">
                <a16:creationId xmlns:a16="http://schemas.microsoft.com/office/drawing/2014/main" id="{59F994E4-BB74-4EE5-925B-A21E7F422184}"/>
              </a:ext>
            </a:extLst>
          </p:cNvPr>
          <p:cNvPicPr>
            <a:picLocks noChangeAspect="1"/>
          </p:cNvPicPr>
          <p:nvPr/>
        </p:nvPicPr>
        <p:blipFill>
          <a:blip r:embed="rId6"/>
          <a:stretch>
            <a:fillRect/>
          </a:stretch>
        </p:blipFill>
        <p:spPr>
          <a:xfrm>
            <a:off x="7517361" y="4621490"/>
            <a:ext cx="4160289" cy="2159988"/>
          </a:xfrm>
          <a:prstGeom prst="rect">
            <a:avLst/>
          </a:prstGeom>
        </p:spPr>
      </p:pic>
    </p:spTree>
    <p:extLst>
      <p:ext uri="{BB962C8B-B14F-4D97-AF65-F5344CB8AC3E}">
        <p14:creationId xmlns:p14="http://schemas.microsoft.com/office/powerpoint/2010/main" val="577656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936852-CBD3-4D49-A864-786EF13B2747}"/>
              </a:ext>
            </a:extLst>
          </p:cNvPr>
          <p:cNvSpPr>
            <a:spLocks noGrp="1"/>
          </p:cNvSpPr>
          <p:nvPr>
            <p:ph type="title"/>
          </p:nvPr>
        </p:nvSpPr>
        <p:spPr>
          <a:xfrm>
            <a:off x="3056005" y="12415"/>
            <a:ext cx="9037020" cy="1325563"/>
          </a:xfrm>
        </p:spPr>
        <p:txBody>
          <a:bodyPr>
            <a:normAutofit/>
          </a:bodyPr>
          <a:lstStyle/>
          <a:p>
            <a:r>
              <a:rPr lang="en-GB" sz="3200" b="1" dirty="0"/>
              <a:t>Quick Guide for Respondents</a:t>
            </a:r>
            <a:br>
              <a:rPr lang="en-GB" sz="3200" b="1" dirty="0"/>
            </a:br>
            <a:r>
              <a:rPr lang="en-GB" sz="3200" dirty="0"/>
              <a:t>(2) Navigation</a:t>
            </a:r>
          </a:p>
        </p:txBody>
      </p:sp>
      <p:pic>
        <p:nvPicPr>
          <p:cNvPr id="6" name="Picture 5">
            <a:extLst>
              <a:ext uri="{FF2B5EF4-FFF2-40B4-BE49-F238E27FC236}">
                <a16:creationId xmlns:a16="http://schemas.microsoft.com/office/drawing/2014/main" id="{58F3E70F-645F-4B28-BBC1-7C2E2AB0A87D}"/>
              </a:ext>
            </a:extLst>
          </p:cNvPr>
          <p:cNvPicPr>
            <a:picLocks noChangeAspect="1"/>
          </p:cNvPicPr>
          <p:nvPr/>
        </p:nvPicPr>
        <p:blipFill>
          <a:blip r:embed="rId2"/>
          <a:stretch>
            <a:fillRect/>
          </a:stretch>
        </p:blipFill>
        <p:spPr>
          <a:xfrm>
            <a:off x="380726" y="2745766"/>
            <a:ext cx="5259897" cy="2153313"/>
          </a:xfrm>
          <a:prstGeom prst="rect">
            <a:avLst/>
          </a:prstGeom>
        </p:spPr>
      </p:pic>
      <p:pic>
        <p:nvPicPr>
          <p:cNvPr id="8" name="Picture 7">
            <a:extLst>
              <a:ext uri="{FF2B5EF4-FFF2-40B4-BE49-F238E27FC236}">
                <a16:creationId xmlns:a16="http://schemas.microsoft.com/office/drawing/2014/main" id="{22CB82A9-D225-469F-901E-01D77988296F}"/>
              </a:ext>
            </a:extLst>
          </p:cNvPr>
          <p:cNvPicPr>
            <a:picLocks noChangeAspect="1"/>
          </p:cNvPicPr>
          <p:nvPr/>
        </p:nvPicPr>
        <p:blipFill rotWithShape="1">
          <a:blip r:embed="rId3"/>
          <a:srcRect b="19149"/>
          <a:stretch/>
        </p:blipFill>
        <p:spPr>
          <a:xfrm>
            <a:off x="528327" y="1884360"/>
            <a:ext cx="2639255" cy="399763"/>
          </a:xfrm>
          <a:prstGeom prst="rect">
            <a:avLst/>
          </a:prstGeom>
        </p:spPr>
      </p:pic>
      <p:sp>
        <p:nvSpPr>
          <p:cNvPr id="14" name="TextBox 13">
            <a:extLst>
              <a:ext uri="{FF2B5EF4-FFF2-40B4-BE49-F238E27FC236}">
                <a16:creationId xmlns:a16="http://schemas.microsoft.com/office/drawing/2014/main" id="{03713902-1335-43F7-8F1E-EFC840B26F0E}"/>
              </a:ext>
            </a:extLst>
          </p:cNvPr>
          <p:cNvSpPr txBox="1"/>
          <p:nvPr/>
        </p:nvSpPr>
        <p:spPr>
          <a:xfrm>
            <a:off x="51922" y="3178950"/>
            <a:ext cx="367408" cy="523220"/>
          </a:xfrm>
          <a:prstGeom prst="rect">
            <a:avLst/>
          </a:prstGeom>
          <a:noFill/>
        </p:spPr>
        <p:txBody>
          <a:bodyPr wrap="none" rtlCol="0">
            <a:spAutoFit/>
          </a:bodyPr>
          <a:lstStyle/>
          <a:p>
            <a:r>
              <a:rPr lang="en-GB" sz="2800" b="1" dirty="0">
                <a:solidFill>
                  <a:schemeClr val="bg2"/>
                </a:solidFill>
              </a:rPr>
              <a:t>2</a:t>
            </a:r>
            <a:endParaRPr lang="en-GB" b="1" dirty="0">
              <a:solidFill>
                <a:schemeClr val="bg2"/>
              </a:solidFill>
            </a:endParaRPr>
          </a:p>
        </p:txBody>
      </p:sp>
      <p:sp>
        <p:nvSpPr>
          <p:cNvPr id="15" name="TextBox 14">
            <a:extLst>
              <a:ext uri="{FF2B5EF4-FFF2-40B4-BE49-F238E27FC236}">
                <a16:creationId xmlns:a16="http://schemas.microsoft.com/office/drawing/2014/main" id="{77B80BF1-718F-4E94-8C22-818B3FCB7BE1}"/>
              </a:ext>
            </a:extLst>
          </p:cNvPr>
          <p:cNvSpPr txBox="1"/>
          <p:nvPr/>
        </p:nvSpPr>
        <p:spPr>
          <a:xfrm>
            <a:off x="42927" y="4009947"/>
            <a:ext cx="367408" cy="523220"/>
          </a:xfrm>
          <a:prstGeom prst="rect">
            <a:avLst/>
          </a:prstGeom>
          <a:noFill/>
        </p:spPr>
        <p:txBody>
          <a:bodyPr wrap="none" rtlCol="0">
            <a:spAutoFit/>
          </a:bodyPr>
          <a:lstStyle/>
          <a:p>
            <a:r>
              <a:rPr lang="en-GB" sz="2800" b="1" dirty="0">
                <a:solidFill>
                  <a:schemeClr val="bg2"/>
                </a:solidFill>
              </a:rPr>
              <a:t>3</a:t>
            </a:r>
            <a:endParaRPr lang="en-GB" b="1" dirty="0">
              <a:solidFill>
                <a:schemeClr val="bg2"/>
              </a:solidFill>
            </a:endParaRPr>
          </a:p>
        </p:txBody>
      </p:sp>
      <p:sp>
        <p:nvSpPr>
          <p:cNvPr id="16" name="Rectangle 15">
            <a:extLst>
              <a:ext uri="{FF2B5EF4-FFF2-40B4-BE49-F238E27FC236}">
                <a16:creationId xmlns:a16="http://schemas.microsoft.com/office/drawing/2014/main" id="{7BEE7EAC-D214-4301-9892-58B06AA66F38}"/>
              </a:ext>
            </a:extLst>
          </p:cNvPr>
          <p:cNvSpPr/>
          <p:nvPr/>
        </p:nvSpPr>
        <p:spPr>
          <a:xfrm>
            <a:off x="468272" y="4199204"/>
            <a:ext cx="1114877" cy="179850"/>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 name="Rectangle 16">
            <a:extLst>
              <a:ext uri="{FF2B5EF4-FFF2-40B4-BE49-F238E27FC236}">
                <a16:creationId xmlns:a16="http://schemas.microsoft.com/office/drawing/2014/main" id="{8ABF5F96-1700-4FF6-AC0B-919DEB9647E4}"/>
              </a:ext>
            </a:extLst>
          </p:cNvPr>
          <p:cNvSpPr/>
          <p:nvPr/>
        </p:nvSpPr>
        <p:spPr>
          <a:xfrm>
            <a:off x="5044580" y="4169863"/>
            <a:ext cx="741143" cy="276302"/>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Rectangle 17">
            <a:extLst>
              <a:ext uri="{FF2B5EF4-FFF2-40B4-BE49-F238E27FC236}">
                <a16:creationId xmlns:a16="http://schemas.microsoft.com/office/drawing/2014/main" id="{C0E4A93B-F2C7-49A8-974D-792B74351D22}"/>
              </a:ext>
            </a:extLst>
          </p:cNvPr>
          <p:cNvSpPr/>
          <p:nvPr/>
        </p:nvSpPr>
        <p:spPr>
          <a:xfrm>
            <a:off x="5000928" y="2718494"/>
            <a:ext cx="568390" cy="276302"/>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Rectangle 18">
            <a:extLst>
              <a:ext uri="{FF2B5EF4-FFF2-40B4-BE49-F238E27FC236}">
                <a16:creationId xmlns:a16="http://schemas.microsoft.com/office/drawing/2014/main" id="{EE7E1279-6DF6-4914-B1FC-C221AA4519BB}"/>
              </a:ext>
            </a:extLst>
          </p:cNvPr>
          <p:cNvSpPr/>
          <p:nvPr/>
        </p:nvSpPr>
        <p:spPr>
          <a:xfrm>
            <a:off x="4431874" y="2719892"/>
            <a:ext cx="568390" cy="276302"/>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a:extLst>
              <a:ext uri="{FF2B5EF4-FFF2-40B4-BE49-F238E27FC236}">
                <a16:creationId xmlns:a16="http://schemas.microsoft.com/office/drawing/2014/main" id="{C8323DF6-FBF0-4ABA-97CD-3CAB26597C44}"/>
              </a:ext>
            </a:extLst>
          </p:cNvPr>
          <p:cNvSpPr txBox="1"/>
          <p:nvPr/>
        </p:nvSpPr>
        <p:spPr>
          <a:xfrm>
            <a:off x="3430766" y="3999761"/>
            <a:ext cx="367408" cy="523220"/>
          </a:xfrm>
          <a:prstGeom prst="rect">
            <a:avLst/>
          </a:prstGeom>
          <a:noFill/>
        </p:spPr>
        <p:txBody>
          <a:bodyPr wrap="none" rtlCol="0">
            <a:spAutoFit/>
          </a:bodyPr>
          <a:lstStyle/>
          <a:p>
            <a:r>
              <a:rPr lang="en-GB" sz="2800" b="1" dirty="0">
                <a:solidFill>
                  <a:schemeClr val="bg2"/>
                </a:solidFill>
              </a:rPr>
              <a:t>4</a:t>
            </a:r>
            <a:endParaRPr lang="en-GB" b="1" dirty="0">
              <a:solidFill>
                <a:schemeClr val="bg2"/>
              </a:solidFill>
            </a:endParaRPr>
          </a:p>
        </p:txBody>
      </p:sp>
      <p:sp>
        <p:nvSpPr>
          <p:cNvPr id="21" name="TextBox 20">
            <a:extLst>
              <a:ext uri="{FF2B5EF4-FFF2-40B4-BE49-F238E27FC236}">
                <a16:creationId xmlns:a16="http://schemas.microsoft.com/office/drawing/2014/main" id="{0AF4570F-EA6F-477B-9D61-561B4F597DE7}"/>
              </a:ext>
            </a:extLst>
          </p:cNvPr>
          <p:cNvSpPr txBox="1"/>
          <p:nvPr/>
        </p:nvSpPr>
        <p:spPr>
          <a:xfrm>
            <a:off x="5418315" y="4027519"/>
            <a:ext cx="367408" cy="523220"/>
          </a:xfrm>
          <a:prstGeom prst="rect">
            <a:avLst/>
          </a:prstGeom>
          <a:noFill/>
        </p:spPr>
        <p:txBody>
          <a:bodyPr wrap="none" rtlCol="0">
            <a:spAutoFit/>
          </a:bodyPr>
          <a:lstStyle/>
          <a:p>
            <a:r>
              <a:rPr lang="en-GB" sz="2800" b="1" dirty="0">
                <a:solidFill>
                  <a:schemeClr val="bg2"/>
                </a:solidFill>
              </a:rPr>
              <a:t>5</a:t>
            </a:r>
            <a:endParaRPr lang="en-GB" b="1" dirty="0">
              <a:solidFill>
                <a:schemeClr val="bg2"/>
              </a:solidFill>
            </a:endParaRPr>
          </a:p>
        </p:txBody>
      </p:sp>
      <p:sp>
        <p:nvSpPr>
          <p:cNvPr id="22" name="TextBox 21">
            <a:extLst>
              <a:ext uri="{FF2B5EF4-FFF2-40B4-BE49-F238E27FC236}">
                <a16:creationId xmlns:a16="http://schemas.microsoft.com/office/drawing/2014/main" id="{908455B1-E764-4152-9F85-9882570F4B72}"/>
              </a:ext>
            </a:extLst>
          </p:cNvPr>
          <p:cNvSpPr txBox="1"/>
          <p:nvPr/>
        </p:nvSpPr>
        <p:spPr>
          <a:xfrm>
            <a:off x="4562215" y="2299731"/>
            <a:ext cx="367408" cy="523220"/>
          </a:xfrm>
          <a:prstGeom prst="rect">
            <a:avLst/>
          </a:prstGeom>
          <a:noFill/>
        </p:spPr>
        <p:txBody>
          <a:bodyPr wrap="none" rtlCol="0">
            <a:spAutoFit/>
          </a:bodyPr>
          <a:lstStyle/>
          <a:p>
            <a:r>
              <a:rPr lang="en-GB" sz="2800" b="1" dirty="0">
                <a:solidFill>
                  <a:schemeClr val="bg2"/>
                </a:solidFill>
              </a:rPr>
              <a:t>6</a:t>
            </a:r>
            <a:endParaRPr lang="en-GB" b="1" dirty="0">
              <a:solidFill>
                <a:schemeClr val="bg2"/>
              </a:solidFill>
            </a:endParaRPr>
          </a:p>
        </p:txBody>
      </p:sp>
      <p:sp>
        <p:nvSpPr>
          <p:cNvPr id="23" name="Rectangle 22">
            <a:extLst>
              <a:ext uri="{FF2B5EF4-FFF2-40B4-BE49-F238E27FC236}">
                <a16:creationId xmlns:a16="http://schemas.microsoft.com/office/drawing/2014/main" id="{45B92F07-9F8B-4F51-BBDC-EF769867EB0F}"/>
              </a:ext>
            </a:extLst>
          </p:cNvPr>
          <p:cNvSpPr/>
          <p:nvPr/>
        </p:nvSpPr>
        <p:spPr>
          <a:xfrm>
            <a:off x="367775" y="3347445"/>
            <a:ext cx="2639254" cy="179850"/>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4" name="TextBox 23">
            <a:extLst>
              <a:ext uri="{FF2B5EF4-FFF2-40B4-BE49-F238E27FC236}">
                <a16:creationId xmlns:a16="http://schemas.microsoft.com/office/drawing/2014/main" id="{76DCA4A8-BE18-419A-B6DD-CA6EFAFAECB7}"/>
              </a:ext>
            </a:extLst>
          </p:cNvPr>
          <p:cNvSpPr txBox="1"/>
          <p:nvPr/>
        </p:nvSpPr>
        <p:spPr>
          <a:xfrm>
            <a:off x="6572869" y="3156782"/>
            <a:ext cx="5529681" cy="584775"/>
          </a:xfrm>
          <a:prstGeom prst="rect">
            <a:avLst/>
          </a:prstGeom>
          <a:noFill/>
        </p:spPr>
        <p:txBody>
          <a:bodyPr wrap="square" rtlCol="0">
            <a:spAutoFit/>
          </a:bodyPr>
          <a:lstStyle/>
          <a:p>
            <a:r>
              <a:rPr lang="en-GB" sz="1600" b="1" dirty="0"/>
              <a:t>Criteria – </a:t>
            </a:r>
            <a:r>
              <a:rPr lang="en-GB" sz="1600" dirty="0"/>
              <a:t>Click to see detailed description (which your admin added when building the criteria)</a:t>
            </a:r>
          </a:p>
        </p:txBody>
      </p:sp>
      <p:sp>
        <p:nvSpPr>
          <p:cNvPr id="26" name="TextBox 25">
            <a:extLst>
              <a:ext uri="{FF2B5EF4-FFF2-40B4-BE49-F238E27FC236}">
                <a16:creationId xmlns:a16="http://schemas.microsoft.com/office/drawing/2014/main" id="{329EE280-C6C1-48CF-B0B8-25F062444D4C}"/>
              </a:ext>
            </a:extLst>
          </p:cNvPr>
          <p:cNvSpPr txBox="1"/>
          <p:nvPr/>
        </p:nvSpPr>
        <p:spPr>
          <a:xfrm>
            <a:off x="6619392" y="3898942"/>
            <a:ext cx="5529681" cy="338554"/>
          </a:xfrm>
          <a:prstGeom prst="rect">
            <a:avLst/>
          </a:prstGeom>
          <a:noFill/>
        </p:spPr>
        <p:txBody>
          <a:bodyPr wrap="square" rtlCol="0">
            <a:spAutoFit/>
          </a:bodyPr>
          <a:lstStyle/>
          <a:p>
            <a:r>
              <a:rPr lang="en-GB" sz="1600" b="1" dirty="0"/>
              <a:t>Progress – </a:t>
            </a:r>
            <a:r>
              <a:rPr lang="en-GB" sz="1600" dirty="0"/>
              <a:t>Shows proportion of survey completed</a:t>
            </a:r>
            <a:endParaRPr lang="en-GB" sz="1600" i="1" dirty="0"/>
          </a:p>
        </p:txBody>
      </p:sp>
      <p:sp>
        <p:nvSpPr>
          <p:cNvPr id="27" name="TextBox 26">
            <a:extLst>
              <a:ext uri="{FF2B5EF4-FFF2-40B4-BE49-F238E27FC236}">
                <a16:creationId xmlns:a16="http://schemas.microsoft.com/office/drawing/2014/main" id="{7E9183AA-DDD4-4183-8E5E-4518CF4AD0BE}"/>
              </a:ext>
            </a:extLst>
          </p:cNvPr>
          <p:cNvSpPr txBox="1"/>
          <p:nvPr/>
        </p:nvSpPr>
        <p:spPr>
          <a:xfrm>
            <a:off x="6580623" y="4475232"/>
            <a:ext cx="5529681" cy="338554"/>
          </a:xfrm>
          <a:prstGeom prst="rect">
            <a:avLst/>
          </a:prstGeom>
          <a:noFill/>
        </p:spPr>
        <p:txBody>
          <a:bodyPr wrap="square" rtlCol="0">
            <a:spAutoFit/>
          </a:bodyPr>
          <a:lstStyle/>
          <a:p>
            <a:r>
              <a:rPr lang="en-GB" sz="1600" b="1" dirty="0"/>
              <a:t>Weight – </a:t>
            </a:r>
            <a:r>
              <a:rPr lang="en-GB" sz="1600" dirty="0"/>
              <a:t>Hit the button to start the survey</a:t>
            </a:r>
            <a:endParaRPr lang="en-GB" sz="1600" i="1" dirty="0"/>
          </a:p>
        </p:txBody>
      </p:sp>
      <p:sp>
        <p:nvSpPr>
          <p:cNvPr id="28" name="TextBox 27">
            <a:extLst>
              <a:ext uri="{FF2B5EF4-FFF2-40B4-BE49-F238E27FC236}">
                <a16:creationId xmlns:a16="http://schemas.microsoft.com/office/drawing/2014/main" id="{ECB5EED6-8E0D-4806-AAFB-74071BC53225}"/>
              </a:ext>
            </a:extLst>
          </p:cNvPr>
          <p:cNvSpPr txBox="1"/>
          <p:nvPr/>
        </p:nvSpPr>
        <p:spPr>
          <a:xfrm>
            <a:off x="6588377" y="5051522"/>
            <a:ext cx="5529681" cy="584775"/>
          </a:xfrm>
          <a:prstGeom prst="rect">
            <a:avLst/>
          </a:prstGeom>
          <a:noFill/>
        </p:spPr>
        <p:txBody>
          <a:bodyPr wrap="square" rtlCol="0">
            <a:spAutoFit/>
          </a:bodyPr>
          <a:lstStyle/>
          <a:p>
            <a:r>
              <a:rPr lang="en-GB" sz="1600" b="1" dirty="0"/>
              <a:t>Join Meeting – </a:t>
            </a:r>
            <a:r>
              <a:rPr lang="en-GB" sz="1600" dirty="0"/>
              <a:t>Move into the ‘live’ meeting, once the Facilitator starts the session</a:t>
            </a:r>
            <a:endParaRPr lang="en-GB" sz="1600" i="1" dirty="0"/>
          </a:p>
        </p:txBody>
      </p:sp>
      <p:sp>
        <p:nvSpPr>
          <p:cNvPr id="30" name="TextBox 29">
            <a:extLst>
              <a:ext uri="{FF2B5EF4-FFF2-40B4-BE49-F238E27FC236}">
                <a16:creationId xmlns:a16="http://schemas.microsoft.com/office/drawing/2014/main" id="{7CC0FF4F-5219-49C7-AA6D-4DF60D1225E6}"/>
              </a:ext>
            </a:extLst>
          </p:cNvPr>
          <p:cNvSpPr txBox="1"/>
          <p:nvPr/>
        </p:nvSpPr>
        <p:spPr>
          <a:xfrm>
            <a:off x="72004" y="1792520"/>
            <a:ext cx="367408" cy="523220"/>
          </a:xfrm>
          <a:prstGeom prst="rect">
            <a:avLst/>
          </a:prstGeom>
          <a:noFill/>
        </p:spPr>
        <p:txBody>
          <a:bodyPr wrap="none" rtlCol="0">
            <a:spAutoFit/>
          </a:bodyPr>
          <a:lstStyle/>
          <a:p>
            <a:r>
              <a:rPr lang="en-GB" sz="2800" b="1" dirty="0">
                <a:solidFill>
                  <a:schemeClr val="bg2"/>
                </a:solidFill>
              </a:rPr>
              <a:t>1</a:t>
            </a:r>
            <a:endParaRPr lang="en-GB" b="1" dirty="0">
              <a:solidFill>
                <a:schemeClr val="bg2"/>
              </a:solidFill>
            </a:endParaRPr>
          </a:p>
        </p:txBody>
      </p:sp>
      <p:sp>
        <p:nvSpPr>
          <p:cNvPr id="31" name="TextBox 30">
            <a:extLst>
              <a:ext uri="{FF2B5EF4-FFF2-40B4-BE49-F238E27FC236}">
                <a16:creationId xmlns:a16="http://schemas.microsoft.com/office/drawing/2014/main" id="{9B2CBF7F-22A0-49F5-8EC2-A165610D2D62}"/>
              </a:ext>
            </a:extLst>
          </p:cNvPr>
          <p:cNvSpPr txBox="1"/>
          <p:nvPr/>
        </p:nvSpPr>
        <p:spPr>
          <a:xfrm>
            <a:off x="5130605" y="2286517"/>
            <a:ext cx="367408" cy="523220"/>
          </a:xfrm>
          <a:prstGeom prst="rect">
            <a:avLst/>
          </a:prstGeom>
          <a:noFill/>
        </p:spPr>
        <p:txBody>
          <a:bodyPr wrap="none" rtlCol="0">
            <a:spAutoFit/>
          </a:bodyPr>
          <a:lstStyle/>
          <a:p>
            <a:r>
              <a:rPr lang="en-GB" sz="2800" b="1" dirty="0">
                <a:solidFill>
                  <a:schemeClr val="bg2"/>
                </a:solidFill>
              </a:rPr>
              <a:t>7</a:t>
            </a:r>
            <a:endParaRPr lang="en-GB" b="1" dirty="0">
              <a:solidFill>
                <a:schemeClr val="bg2"/>
              </a:solidFill>
            </a:endParaRPr>
          </a:p>
        </p:txBody>
      </p:sp>
      <p:sp>
        <p:nvSpPr>
          <p:cNvPr id="32" name="TextBox 31">
            <a:extLst>
              <a:ext uri="{FF2B5EF4-FFF2-40B4-BE49-F238E27FC236}">
                <a16:creationId xmlns:a16="http://schemas.microsoft.com/office/drawing/2014/main" id="{3F16BD01-EE5F-4838-9DE6-AF63D1CF557D}"/>
              </a:ext>
            </a:extLst>
          </p:cNvPr>
          <p:cNvSpPr txBox="1"/>
          <p:nvPr/>
        </p:nvSpPr>
        <p:spPr>
          <a:xfrm>
            <a:off x="6596131" y="5874032"/>
            <a:ext cx="5529681" cy="584775"/>
          </a:xfrm>
          <a:prstGeom prst="rect">
            <a:avLst/>
          </a:prstGeom>
          <a:noFill/>
        </p:spPr>
        <p:txBody>
          <a:bodyPr wrap="square" rtlCol="0">
            <a:spAutoFit/>
          </a:bodyPr>
          <a:lstStyle/>
          <a:p>
            <a:r>
              <a:rPr lang="en-GB" sz="1600" b="1" dirty="0"/>
              <a:t>My Votes – </a:t>
            </a:r>
            <a:r>
              <a:rPr lang="en-GB" sz="1600" dirty="0"/>
              <a:t>Analyse your responses once you have completed the pairwise review (see below for tips on this)</a:t>
            </a:r>
            <a:endParaRPr lang="en-GB" sz="1600" i="1" dirty="0"/>
          </a:p>
        </p:txBody>
      </p:sp>
      <p:sp>
        <p:nvSpPr>
          <p:cNvPr id="33" name="TextBox 32">
            <a:extLst>
              <a:ext uri="{FF2B5EF4-FFF2-40B4-BE49-F238E27FC236}">
                <a16:creationId xmlns:a16="http://schemas.microsoft.com/office/drawing/2014/main" id="{6025B345-74DF-4F22-87BC-2722F5FB3A8F}"/>
              </a:ext>
            </a:extLst>
          </p:cNvPr>
          <p:cNvSpPr txBox="1"/>
          <p:nvPr/>
        </p:nvSpPr>
        <p:spPr>
          <a:xfrm>
            <a:off x="6603885" y="2334268"/>
            <a:ext cx="5529681" cy="584775"/>
          </a:xfrm>
          <a:prstGeom prst="rect">
            <a:avLst/>
          </a:prstGeom>
          <a:noFill/>
        </p:spPr>
        <p:txBody>
          <a:bodyPr wrap="square" rtlCol="0">
            <a:spAutoFit/>
          </a:bodyPr>
          <a:lstStyle/>
          <a:p>
            <a:r>
              <a:rPr lang="en-GB" sz="1600" b="1" dirty="0"/>
              <a:t>Survey Details – </a:t>
            </a:r>
            <a:r>
              <a:rPr lang="en-GB" sz="1600" dirty="0"/>
              <a:t>Shows the structure of the model &amp; number of questions you need to complete</a:t>
            </a:r>
            <a:endParaRPr lang="en-GB" sz="1600" i="1" dirty="0"/>
          </a:p>
        </p:txBody>
      </p:sp>
      <p:sp>
        <p:nvSpPr>
          <p:cNvPr id="34" name="TextBox 33">
            <a:extLst>
              <a:ext uri="{FF2B5EF4-FFF2-40B4-BE49-F238E27FC236}">
                <a16:creationId xmlns:a16="http://schemas.microsoft.com/office/drawing/2014/main" id="{0411057C-7FDF-4E48-A26F-CFD66E421EE9}"/>
              </a:ext>
            </a:extLst>
          </p:cNvPr>
          <p:cNvSpPr txBox="1"/>
          <p:nvPr/>
        </p:nvSpPr>
        <p:spPr>
          <a:xfrm>
            <a:off x="6611639" y="1381127"/>
            <a:ext cx="5529681" cy="830997"/>
          </a:xfrm>
          <a:prstGeom prst="rect">
            <a:avLst/>
          </a:prstGeom>
          <a:noFill/>
        </p:spPr>
        <p:txBody>
          <a:bodyPr wrap="square" lIns="91440" tIns="45720" rIns="91440" bIns="45720" rtlCol="0" anchor="t">
            <a:spAutoFit/>
          </a:bodyPr>
          <a:lstStyle/>
          <a:p>
            <a:r>
              <a:rPr lang="en-GB" sz="1600" b="1" dirty="0"/>
              <a:t>Paste URL / Click the Link / Access via Dashboard – </a:t>
            </a:r>
            <a:r>
              <a:rPr lang="en-GB" sz="1600" dirty="0"/>
              <a:t>Opens up a tab to complete your survey – note this is the same link for meeting + survey </a:t>
            </a:r>
            <a:endParaRPr lang="en-GB" sz="1600" i="1" dirty="0"/>
          </a:p>
        </p:txBody>
      </p:sp>
      <p:sp>
        <p:nvSpPr>
          <p:cNvPr id="35" name="TextBox 34">
            <a:extLst>
              <a:ext uri="{FF2B5EF4-FFF2-40B4-BE49-F238E27FC236}">
                <a16:creationId xmlns:a16="http://schemas.microsoft.com/office/drawing/2014/main" id="{A9AD19CF-7A59-47F4-B3D7-B9951A3723CF}"/>
              </a:ext>
            </a:extLst>
          </p:cNvPr>
          <p:cNvSpPr txBox="1"/>
          <p:nvPr/>
        </p:nvSpPr>
        <p:spPr>
          <a:xfrm>
            <a:off x="6255372" y="1493464"/>
            <a:ext cx="367408" cy="523220"/>
          </a:xfrm>
          <a:prstGeom prst="rect">
            <a:avLst/>
          </a:prstGeom>
          <a:noFill/>
        </p:spPr>
        <p:txBody>
          <a:bodyPr wrap="none" rtlCol="0">
            <a:spAutoFit/>
          </a:bodyPr>
          <a:lstStyle/>
          <a:p>
            <a:r>
              <a:rPr lang="en-GB" sz="2800" b="1" dirty="0">
                <a:solidFill>
                  <a:schemeClr val="bg2"/>
                </a:solidFill>
              </a:rPr>
              <a:t>1</a:t>
            </a:r>
            <a:endParaRPr lang="en-GB" b="1" dirty="0">
              <a:solidFill>
                <a:schemeClr val="bg2"/>
              </a:solidFill>
            </a:endParaRPr>
          </a:p>
        </p:txBody>
      </p:sp>
      <p:sp>
        <p:nvSpPr>
          <p:cNvPr id="36" name="TextBox 35">
            <a:extLst>
              <a:ext uri="{FF2B5EF4-FFF2-40B4-BE49-F238E27FC236}">
                <a16:creationId xmlns:a16="http://schemas.microsoft.com/office/drawing/2014/main" id="{B32864A9-BFAD-400D-B64C-00640D7CC76A}"/>
              </a:ext>
            </a:extLst>
          </p:cNvPr>
          <p:cNvSpPr txBox="1"/>
          <p:nvPr/>
        </p:nvSpPr>
        <p:spPr>
          <a:xfrm>
            <a:off x="6255372" y="2321608"/>
            <a:ext cx="367408" cy="523220"/>
          </a:xfrm>
          <a:prstGeom prst="rect">
            <a:avLst/>
          </a:prstGeom>
          <a:noFill/>
        </p:spPr>
        <p:txBody>
          <a:bodyPr wrap="none" rtlCol="0">
            <a:spAutoFit/>
          </a:bodyPr>
          <a:lstStyle/>
          <a:p>
            <a:r>
              <a:rPr lang="en-GB" sz="2800" b="1" dirty="0">
                <a:solidFill>
                  <a:schemeClr val="bg2"/>
                </a:solidFill>
              </a:rPr>
              <a:t>2</a:t>
            </a:r>
            <a:endParaRPr lang="en-GB" b="1" dirty="0">
              <a:solidFill>
                <a:schemeClr val="bg2"/>
              </a:solidFill>
            </a:endParaRPr>
          </a:p>
        </p:txBody>
      </p:sp>
      <p:sp>
        <p:nvSpPr>
          <p:cNvPr id="37" name="TextBox 36">
            <a:extLst>
              <a:ext uri="{FF2B5EF4-FFF2-40B4-BE49-F238E27FC236}">
                <a16:creationId xmlns:a16="http://schemas.microsoft.com/office/drawing/2014/main" id="{7906A001-CA0C-409B-81FC-B641072F336D}"/>
              </a:ext>
            </a:extLst>
          </p:cNvPr>
          <p:cNvSpPr txBox="1"/>
          <p:nvPr/>
        </p:nvSpPr>
        <p:spPr>
          <a:xfrm>
            <a:off x="6255372" y="3149061"/>
            <a:ext cx="367408" cy="523220"/>
          </a:xfrm>
          <a:prstGeom prst="rect">
            <a:avLst/>
          </a:prstGeom>
          <a:noFill/>
        </p:spPr>
        <p:txBody>
          <a:bodyPr wrap="none" rtlCol="0">
            <a:spAutoFit/>
          </a:bodyPr>
          <a:lstStyle/>
          <a:p>
            <a:r>
              <a:rPr lang="en-GB" sz="2800" b="1" dirty="0">
                <a:solidFill>
                  <a:schemeClr val="bg2"/>
                </a:solidFill>
              </a:rPr>
              <a:t>3</a:t>
            </a:r>
            <a:endParaRPr lang="en-GB" b="1" dirty="0">
              <a:solidFill>
                <a:schemeClr val="bg2"/>
              </a:solidFill>
            </a:endParaRPr>
          </a:p>
        </p:txBody>
      </p:sp>
      <p:sp>
        <p:nvSpPr>
          <p:cNvPr id="38" name="TextBox 37">
            <a:extLst>
              <a:ext uri="{FF2B5EF4-FFF2-40B4-BE49-F238E27FC236}">
                <a16:creationId xmlns:a16="http://schemas.microsoft.com/office/drawing/2014/main" id="{AD351780-D75A-45DF-A063-4A3CB66273E9}"/>
              </a:ext>
            </a:extLst>
          </p:cNvPr>
          <p:cNvSpPr txBox="1"/>
          <p:nvPr/>
        </p:nvSpPr>
        <p:spPr>
          <a:xfrm>
            <a:off x="6255372" y="3796138"/>
            <a:ext cx="367408" cy="523220"/>
          </a:xfrm>
          <a:prstGeom prst="rect">
            <a:avLst/>
          </a:prstGeom>
          <a:noFill/>
        </p:spPr>
        <p:txBody>
          <a:bodyPr wrap="none" rtlCol="0">
            <a:spAutoFit/>
          </a:bodyPr>
          <a:lstStyle/>
          <a:p>
            <a:r>
              <a:rPr lang="en-GB" sz="2800" b="1" dirty="0">
                <a:solidFill>
                  <a:schemeClr val="bg2"/>
                </a:solidFill>
              </a:rPr>
              <a:t>4</a:t>
            </a:r>
            <a:endParaRPr lang="en-GB" b="1" dirty="0">
              <a:solidFill>
                <a:schemeClr val="bg2"/>
              </a:solidFill>
            </a:endParaRPr>
          </a:p>
        </p:txBody>
      </p:sp>
      <p:sp>
        <p:nvSpPr>
          <p:cNvPr id="39" name="TextBox 38">
            <a:extLst>
              <a:ext uri="{FF2B5EF4-FFF2-40B4-BE49-F238E27FC236}">
                <a16:creationId xmlns:a16="http://schemas.microsoft.com/office/drawing/2014/main" id="{5A7EBD63-0BBF-49BD-A2CA-199F31ACE942}"/>
              </a:ext>
            </a:extLst>
          </p:cNvPr>
          <p:cNvSpPr txBox="1"/>
          <p:nvPr/>
        </p:nvSpPr>
        <p:spPr>
          <a:xfrm>
            <a:off x="6278644" y="4410773"/>
            <a:ext cx="367408" cy="523220"/>
          </a:xfrm>
          <a:prstGeom prst="rect">
            <a:avLst/>
          </a:prstGeom>
          <a:noFill/>
        </p:spPr>
        <p:txBody>
          <a:bodyPr wrap="none" rtlCol="0">
            <a:spAutoFit/>
          </a:bodyPr>
          <a:lstStyle/>
          <a:p>
            <a:r>
              <a:rPr lang="en-GB" sz="2800" b="1" dirty="0">
                <a:solidFill>
                  <a:schemeClr val="bg2"/>
                </a:solidFill>
              </a:rPr>
              <a:t>5</a:t>
            </a:r>
            <a:endParaRPr lang="en-GB" b="1" dirty="0">
              <a:solidFill>
                <a:schemeClr val="bg2"/>
              </a:solidFill>
            </a:endParaRPr>
          </a:p>
        </p:txBody>
      </p:sp>
      <p:sp>
        <p:nvSpPr>
          <p:cNvPr id="40" name="TextBox 39">
            <a:extLst>
              <a:ext uri="{FF2B5EF4-FFF2-40B4-BE49-F238E27FC236}">
                <a16:creationId xmlns:a16="http://schemas.microsoft.com/office/drawing/2014/main" id="{173FC287-18C2-4EE0-80E2-81D121874732}"/>
              </a:ext>
            </a:extLst>
          </p:cNvPr>
          <p:cNvSpPr txBox="1"/>
          <p:nvPr/>
        </p:nvSpPr>
        <p:spPr>
          <a:xfrm>
            <a:off x="6287458" y="5052627"/>
            <a:ext cx="367408" cy="523220"/>
          </a:xfrm>
          <a:prstGeom prst="rect">
            <a:avLst/>
          </a:prstGeom>
          <a:noFill/>
        </p:spPr>
        <p:txBody>
          <a:bodyPr wrap="none" rtlCol="0">
            <a:spAutoFit/>
          </a:bodyPr>
          <a:lstStyle/>
          <a:p>
            <a:r>
              <a:rPr lang="en-GB" sz="2800" b="1" dirty="0">
                <a:solidFill>
                  <a:schemeClr val="bg2"/>
                </a:solidFill>
              </a:rPr>
              <a:t>6</a:t>
            </a:r>
            <a:endParaRPr lang="en-GB" b="1" dirty="0">
              <a:solidFill>
                <a:schemeClr val="bg2"/>
              </a:solidFill>
            </a:endParaRPr>
          </a:p>
        </p:txBody>
      </p:sp>
      <p:sp>
        <p:nvSpPr>
          <p:cNvPr id="41" name="TextBox 40">
            <a:extLst>
              <a:ext uri="{FF2B5EF4-FFF2-40B4-BE49-F238E27FC236}">
                <a16:creationId xmlns:a16="http://schemas.microsoft.com/office/drawing/2014/main" id="{65F05CF0-825C-4055-B8B8-5A7BE577F3D8}"/>
              </a:ext>
            </a:extLst>
          </p:cNvPr>
          <p:cNvSpPr txBox="1"/>
          <p:nvPr/>
        </p:nvSpPr>
        <p:spPr>
          <a:xfrm>
            <a:off x="6287458" y="5848411"/>
            <a:ext cx="367408" cy="523220"/>
          </a:xfrm>
          <a:prstGeom prst="rect">
            <a:avLst/>
          </a:prstGeom>
          <a:noFill/>
        </p:spPr>
        <p:txBody>
          <a:bodyPr wrap="none" rtlCol="0">
            <a:spAutoFit/>
          </a:bodyPr>
          <a:lstStyle/>
          <a:p>
            <a:r>
              <a:rPr lang="en-GB" sz="2800" b="1" dirty="0">
                <a:solidFill>
                  <a:schemeClr val="bg2"/>
                </a:solidFill>
              </a:rPr>
              <a:t>7</a:t>
            </a:r>
            <a:endParaRPr lang="en-GB" b="1" dirty="0">
              <a:solidFill>
                <a:schemeClr val="bg2"/>
              </a:solidFill>
            </a:endParaRPr>
          </a:p>
        </p:txBody>
      </p:sp>
    </p:spTree>
    <p:extLst>
      <p:ext uri="{BB962C8B-B14F-4D97-AF65-F5344CB8AC3E}">
        <p14:creationId xmlns:p14="http://schemas.microsoft.com/office/powerpoint/2010/main" val="389045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936852-CBD3-4D49-A864-786EF13B2747}"/>
              </a:ext>
            </a:extLst>
          </p:cNvPr>
          <p:cNvSpPr>
            <a:spLocks noGrp="1"/>
          </p:cNvSpPr>
          <p:nvPr>
            <p:ph type="title"/>
          </p:nvPr>
        </p:nvSpPr>
        <p:spPr>
          <a:xfrm>
            <a:off x="1465248" y="29146"/>
            <a:ext cx="10615299" cy="1238636"/>
          </a:xfrm>
        </p:spPr>
        <p:txBody>
          <a:bodyPr>
            <a:normAutofit/>
          </a:bodyPr>
          <a:lstStyle/>
          <a:p>
            <a:r>
              <a:rPr lang="en-GB" sz="3200" b="1" dirty="0"/>
              <a:t>Quick Guide for Respondents</a:t>
            </a:r>
            <a:br>
              <a:rPr lang="en-GB" sz="3200" b="1" dirty="0"/>
            </a:br>
            <a:r>
              <a:rPr lang="en-GB" sz="3200" dirty="0"/>
              <a:t>(3) Pairwise Review</a:t>
            </a:r>
          </a:p>
        </p:txBody>
      </p:sp>
      <p:sp>
        <p:nvSpPr>
          <p:cNvPr id="42" name="TextBox 41">
            <a:extLst>
              <a:ext uri="{FF2B5EF4-FFF2-40B4-BE49-F238E27FC236}">
                <a16:creationId xmlns:a16="http://schemas.microsoft.com/office/drawing/2014/main" id="{6818399C-6433-4F76-A5B7-4F42C6DBACAB}"/>
              </a:ext>
            </a:extLst>
          </p:cNvPr>
          <p:cNvSpPr txBox="1"/>
          <p:nvPr/>
        </p:nvSpPr>
        <p:spPr>
          <a:xfrm>
            <a:off x="7743438" y="1507700"/>
            <a:ext cx="4201336" cy="584775"/>
          </a:xfrm>
          <a:prstGeom prst="rect">
            <a:avLst/>
          </a:prstGeom>
          <a:noFill/>
        </p:spPr>
        <p:txBody>
          <a:bodyPr wrap="square" rtlCol="0">
            <a:spAutoFit/>
          </a:bodyPr>
          <a:lstStyle/>
          <a:p>
            <a:r>
              <a:rPr lang="en-GB" sz="1600" b="1" dirty="0"/>
              <a:t>Navigate – </a:t>
            </a:r>
            <a:r>
              <a:rPr lang="en-GB" sz="1600" dirty="0"/>
              <a:t>Save progress, return to survey landing page &amp; see progress so far</a:t>
            </a:r>
            <a:endParaRPr lang="en-GB" sz="1600" i="1" dirty="0"/>
          </a:p>
        </p:txBody>
      </p:sp>
      <p:pic>
        <p:nvPicPr>
          <p:cNvPr id="3" name="Picture 2">
            <a:extLst>
              <a:ext uri="{FF2B5EF4-FFF2-40B4-BE49-F238E27FC236}">
                <a16:creationId xmlns:a16="http://schemas.microsoft.com/office/drawing/2014/main" id="{950BB29E-CAD6-403F-9D19-81EBBF20D93A}"/>
              </a:ext>
            </a:extLst>
          </p:cNvPr>
          <p:cNvPicPr>
            <a:picLocks noChangeAspect="1"/>
          </p:cNvPicPr>
          <p:nvPr/>
        </p:nvPicPr>
        <p:blipFill>
          <a:blip r:embed="rId2"/>
          <a:stretch>
            <a:fillRect/>
          </a:stretch>
        </p:blipFill>
        <p:spPr>
          <a:xfrm>
            <a:off x="566407" y="1682642"/>
            <a:ext cx="6015122" cy="3339577"/>
          </a:xfrm>
          <a:prstGeom prst="rect">
            <a:avLst/>
          </a:prstGeom>
        </p:spPr>
      </p:pic>
      <p:sp>
        <p:nvSpPr>
          <p:cNvPr id="44" name="TextBox 43">
            <a:extLst>
              <a:ext uri="{FF2B5EF4-FFF2-40B4-BE49-F238E27FC236}">
                <a16:creationId xmlns:a16="http://schemas.microsoft.com/office/drawing/2014/main" id="{177D32E5-5FC7-4EF1-8E0F-57B31CC2C8EE}"/>
              </a:ext>
            </a:extLst>
          </p:cNvPr>
          <p:cNvSpPr txBox="1"/>
          <p:nvPr/>
        </p:nvSpPr>
        <p:spPr>
          <a:xfrm>
            <a:off x="4533850" y="2432570"/>
            <a:ext cx="367408" cy="523220"/>
          </a:xfrm>
          <a:prstGeom prst="rect">
            <a:avLst/>
          </a:prstGeom>
          <a:noFill/>
        </p:spPr>
        <p:txBody>
          <a:bodyPr wrap="none" rtlCol="0">
            <a:spAutoFit/>
          </a:bodyPr>
          <a:lstStyle/>
          <a:p>
            <a:r>
              <a:rPr lang="en-GB" sz="2800" b="1" dirty="0">
                <a:solidFill>
                  <a:schemeClr val="bg2"/>
                </a:solidFill>
              </a:rPr>
              <a:t>2</a:t>
            </a:r>
            <a:endParaRPr lang="en-GB" b="1" dirty="0">
              <a:solidFill>
                <a:schemeClr val="bg2"/>
              </a:solidFill>
            </a:endParaRPr>
          </a:p>
        </p:txBody>
      </p:sp>
      <p:sp>
        <p:nvSpPr>
          <p:cNvPr id="45" name="TextBox 44">
            <a:extLst>
              <a:ext uri="{FF2B5EF4-FFF2-40B4-BE49-F238E27FC236}">
                <a16:creationId xmlns:a16="http://schemas.microsoft.com/office/drawing/2014/main" id="{35C5A2CF-7321-4C00-A459-3AD310CE76A1}"/>
              </a:ext>
            </a:extLst>
          </p:cNvPr>
          <p:cNvSpPr txBox="1"/>
          <p:nvPr/>
        </p:nvSpPr>
        <p:spPr>
          <a:xfrm>
            <a:off x="4533850" y="2991779"/>
            <a:ext cx="367408" cy="523220"/>
          </a:xfrm>
          <a:prstGeom prst="rect">
            <a:avLst/>
          </a:prstGeom>
          <a:noFill/>
        </p:spPr>
        <p:txBody>
          <a:bodyPr wrap="none" rtlCol="0">
            <a:spAutoFit/>
          </a:bodyPr>
          <a:lstStyle/>
          <a:p>
            <a:r>
              <a:rPr lang="en-GB" sz="2800" b="1" dirty="0">
                <a:solidFill>
                  <a:schemeClr val="bg2"/>
                </a:solidFill>
              </a:rPr>
              <a:t>3</a:t>
            </a:r>
            <a:endParaRPr lang="en-GB" b="1" dirty="0">
              <a:solidFill>
                <a:schemeClr val="bg2"/>
              </a:solidFill>
            </a:endParaRPr>
          </a:p>
        </p:txBody>
      </p:sp>
      <p:sp>
        <p:nvSpPr>
          <p:cNvPr id="46" name="TextBox 45">
            <a:extLst>
              <a:ext uri="{FF2B5EF4-FFF2-40B4-BE49-F238E27FC236}">
                <a16:creationId xmlns:a16="http://schemas.microsoft.com/office/drawing/2014/main" id="{1CA2F43D-280E-40B1-9761-DCABBAD77555}"/>
              </a:ext>
            </a:extLst>
          </p:cNvPr>
          <p:cNvSpPr txBox="1"/>
          <p:nvPr/>
        </p:nvSpPr>
        <p:spPr>
          <a:xfrm>
            <a:off x="4533850" y="3631482"/>
            <a:ext cx="315289" cy="523220"/>
          </a:xfrm>
          <a:prstGeom prst="rect">
            <a:avLst/>
          </a:prstGeom>
          <a:noFill/>
        </p:spPr>
        <p:txBody>
          <a:bodyPr wrap="square" rtlCol="0">
            <a:spAutoFit/>
          </a:bodyPr>
          <a:lstStyle/>
          <a:p>
            <a:r>
              <a:rPr lang="en-GB" sz="2800" b="1" dirty="0">
                <a:solidFill>
                  <a:schemeClr val="bg2"/>
                </a:solidFill>
              </a:rPr>
              <a:t>4</a:t>
            </a:r>
            <a:endParaRPr lang="en-GB" b="1" dirty="0">
              <a:solidFill>
                <a:schemeClr val="bg2"/>
              </a:solidFill>
            </a:endParaRPr>
          </a:p>
        </p:txBody>
      </p:sp>
      <p:sp>
        <p:nvSpPr>
          <p:cNvPr id="47" name="TextBox 46">
            <a:extLst>
              <a:ext uri="{FF2B5EF4-FFF2-40B4-BE49-F238E27FC236}">
                <a16:creationId xmlns:a16="http://schemas.microsoft.com/office/drawing/2014/main" id="{5D364D33-8ACF-4F20-BE7E-199C307459DE}"/>
              </a:ext>
            </a:extLst>
          </p:cNvPr>
          <p:cNvSpPr txBox="1"/>
          <p:nvPr/>
        </p:nvSpPr>
        <p:spPr>
          <a:xfrm>
            <a:off x="861320" y="5151637"/>
            <a:ext cx="367408" cy="523220"/>
          </a:xfrm>
          <a:prstGeom prst="rect">
            <a:avLst/>
          </a:prstGeom>
          <a:noFill/>
        </p:spPr>
        <p:txBody>
          <a:bodyPr wrap="none" rtlCol="0">
            <a:spAutoFit/>
          </a:bodyPr>
          <a:lstStyle/>
          <a:p>
            <a:r>
              <a:rPr lang="en-GB" sz="2800" b="1" dirty="0">
                <a:solidFill>
                  <a:schemeClr val="bg2"/>
                </a:solidFill>
              </a:rPr>
              <a:t>5</a:t>
            </a:r>
            <a:endParaRPr lang="en-GB" b="1" dirty="0">
              <a:solidFill>
                <a:schemeClr val="bg2"/>
              </a:solidFill>
            </a:endParaRPr>
          </a:p>
        </p:txBody>
      </p:sp>
      <p:sp>
        <p:nvSpPr>
          <p:cNvPr id="48" name="TextBox 47">
            <a:extLst>
              <a:ext uri="{FF2B5EF4-FFF2-40B4-BE49-F238E27FC236}">
                <a16:creationId xmlns:a16="http://schemas.microsoft.com/office/drawing/2014/main" id="{1F02CE55-7F34-49C8-9F48-4232A4F035A0}"/>
              </a:ext>
            </a:extLst>
          </p:cNvPr>
          <p:cNvSpPr txBox="1"/>
          <p:nvPr/>
        </p:nvSpPr>
        <p:spPr>
          <a:xfrm>
            <a:off x="4533850" y="4271185"/>
            <a:ext cx="367408" cy="523220"/>
          </a:xfrm>
          <a:prstGeom prst="rect">
            <a:avLst/>
          </a:prstGeom>
          <a:noFill/>
        </p:spPr>
        <p:txBody>
          <a:bodyPr wrap="none" rtlCol="0">
            <a:spAutoFit/>
          </a:bodyPr>
          <a:lstStyle/>
          <a:p>
            <a:r>
              <a:rPr lang="en-GB" sz="2800" b="1" dirty="0">
                <a:solidFill>
                  <a:schemeClr val="bg2"/>
                </a:solidFill>
              </a:rPr>
              <a:t>6</a:t>
            </a:r>
            <a:endParaRPr lang="en-GB" b="1" dirty="0">
              <a:solidFill>
                <a:schemeClr val="bg2"/>
              </a:solidFill>
            </a:endParaRPr>
          </a:p>
        </p:txBody>
      </p:sp>
      <p:sp>
        <p:nvSpPr>
          <p:cNvPr id="49" name="TextBox 48">
            <a:extLst>
              <a:ext uri="{FF2B5EF4-FFF2-40B4-BE49-F238E27FC236}">
                <a16:creationId xmlns:a16="http://schemas.microsoft.com/office/drawing/2014/main" id="{07B9A2A7-BC55-4842-8ECB-299224C05DF3}"/>
              </a:ext>
            </a:extLst>
          </p:cNvPr>
          <p:cNvSpPr txBox="1"/>
          <p:nvPr/>
        </p:nvSpPr>
        <p:spPr>
          <a:xfrm>
            <a:off x="4533850" y="4615482"/>
            <a:ext cx="284258" cy="523220"/>
          </a:xfrm>
          <a:prstGeom prst="rect">
            <a:avLst/>
          </a:prstGeom>
          <a:noFill/>
        </p:spPr>
        <p:txBody>
          <a:bodyPr wrap="square" rtlCol="0">
            <a:spAutoFit/>
          </a:bodyPr>
          <a:lstStyle/>
          <a:p>
            <a:r>
              <a:rPr lang="en-GB" sz="2800" b="1" dirty="0">
                <a:solidFill>
                  <a:schemeClr val="bg2"/>
                </a:solidFill>
              </a:rPr>
              <a:t>7</a:t>
            </a:r>
            <a:endParaRPr lang="en-GB" b="1" dirty="0">
              <a:solidFill>
                <a:schemeClr val="bg2"/>
              </a:solidFill>
            </a:endParaRPr>
          </a:p>
        </p:txBody>
      </p:sp>
      <p:sp>
        <p:nvSpPr>
          <p:cNvPr id="50" name="TextBox 49">
            <a:extLst>
              <a:ext uri="{FF2B5EF4-FFF2-40B4-BE49-F238E27FC236}">
                <a16:creationId xmlns:a16="http://schemas.microsoft.com/office/drawing/2014/main" id="{6DB9A28B-57D8-44AA-AD15-2C80C6A1807B}"/>
              </a:ext>
            </a:extLst>
          </p:cNvPr>
          <p:cNvSpPr txBox="1"/>
          <p:nvPr/>
        </p:nvSpPr>
        <p:spPr>
          <a:xfrm>
            <a:off x="4533850" y="1566159"/>
            <a:ext cx="367408" cy="523220"/>
          </a:xfrm>
          <a:prstGeom prst="rect">
            <a:avLst/>
          </a:prstGeom>
          <a:noFill/>
        </p:spPr>
        <p:txBody>
          <a:bodyPr wrap="none" rtlCol="0">
            <a:spAutoFit/>
          </a:bodyPr>
          <a:lstStyle/>
          <a:p>
            <a:r>
              <a:rPr lang="en-GB" sz="2800" b="1" dirty="0">
                <a:solidFill>
                  <a:schemeClr val="bg2"/>
                </a:solidFill>
              </a:rPr>
              <a:t>1</a:t>
            </a:r>
            <a:endParaRPr lang="en-GB" b="1" dirty="0">
              <a:solidFill>
                <a:schemeClr val="bg2"/>
              </a:solidFill>
            </a:endParaRPr>
          </a:p>
        </p:txBody>
      </p:sp>
      <p:pic>
        <p:nvPicPr>
          <p:cNvPr id="7" name="Picture 6">
            <a:extLst>
              <a:ext uri="{FF2B5EF4-FFF2-40B4-BE49-F238E27FC236}">
                <a16:creationId xmlns:a16="http://schemas.microsoft.com/office/drawing/2014/main" id="{74DA9DAF-408E-4BC5-8D87-559B1EAF6B3D}"/>
              </a:ext>
            </a:extLst>
          </p:cNvPr>
          <p:cNvPicPr>
            <a:picLocks noChangeAspect="1"/>
          </p:cNvPicPr>
          <p:nvPr/>
        </p:nvPicPr>
        <p:blipFill rotWithShape="1">
          <a:blip r:embed="rId3"/>
          <a:srcRect t="4129"/>
          <a:stretch/>
        </p:blipFill>
        <p:spPr>
          <a:xfrm>
            <a:off x="1346943" y="4573471"/>
            <a:ext cx="1244251" cy="1647660"/>
          </a:xfrm>
          <a:prstGeom prst="rect">
            <a:avLst/>
          </a:prstGeom>
        </p:spPr>
      </p:pic>
      <p:sp>
        <p:nvSpPr>
          <p:cNvPr id="51" name="Rectangle 50">
            <a:extLst>
              <a:ext uri="{FF2B5EF4-FFF2-40B4-BE49-F238E27FC236}">
                <a16:creationId xmlns:a16="http://schemas.microsoft.com/office/drawing/2014/main" id="{2A787599-122E-470B-9CD5-81F88B39270D}"/>
              </a:ext>
            </a:extLst>
          </p:cNvPr>
          <p:cNvSpPr/>
          <p:nvPr/>
        </p:nvSpPr>
        <p:spPr>
          <a:xfrm>
            <a:off x="660338" y="3514999"/>
            <a:ext cx="315289" cy="756186"/>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2" name="Rectangle 51">
            <a:extLst>
              <a:ext uri="{FF2B5EF4-FFF2-40B4-BE49-F238E27FC236}">
                <a16:creationId xmlns:a16="http://schemas.microsoft.com/office/drawing/2014/main" id="{60384CEE-AC20-4268-9DAE-27F90A6C8C87}"/>
              </a:ext>
            </a:extLst>
          </p:cNvPr>
          <p:cNvSpPr/>
          <p:nvPr/>
        </p:nvSpPr>
        <p:spPr>
          <a:xfrm>
            <a:off x="1359235" y="4573471"/>
            <a:ext cx="1262990" cy="220934"/>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3" name="Straight Arrow Connector 52">
            <a:extLst>
              <a:ext uri="{FF2B5EF4-FFF2-40B4-BE49-F238E27FC236}">
                <a16:creationId xmlns:a16="http://schemas.microsoft.com/office/drawing/2014/main" id="{1E4EFC7C-6C27-400E-8093-E26E246310A9}"/>
              </a:ext>
            </a:extLst>
          </p:cNvPr>
          <p:cNvCxnSpPr>
            <a:cxnSpLocks/>
          </p:cNvCxnSpPr>
          <p:nvPr/>
        </p:nvCxnSpPr>
        <p:spPr>
          <a:xfrm>
            <a:off x="2394714" y="4847589"/>
            <a:ext cx="0" cy="349260"/>
          </a:xfrm>
          <a:prstGeom prst="straightConnector1">
            <a:avLst/>
          </a:prstGeom>
          <a:ln w="7620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7253BDDB-12B2-40A1-AB28-869BE27ED8C6}"/>
              </a:ext>
            </a:extLst>
          </p:cNvPr>
          <p:cNvSpPr txBox="1"/>
          <p:nvPr/>
        </p:nvSpPr>
        <p:spPr>
          <a:xfrm>
            <a:off x="7220784" y="1507700"/>
            <a:ext cx="367408" cy="523220"/>
          </a:xfrm>
          <a:prstGeom prst="rect">
            <a:avLst/>
          </a:prstGeom>
          <a:noFill/>
        </p:spPr>
        <p:txBody>
          <a:bodyPr wrap="none" rtlCol="0">
            <a:spAutoFit/>
          </a:bodyPr>
          <a:lstStyle/>
          <a:p>
            <a:r>
              <a:rPr lang="en-GB" sz="2800" b="1" dirty="0">
                <a:solidFill>
                  <a:schemeClr val="bg2"/>
                </a:solidFill>
              </a:rPr>
              <a:t>1</a:t>
            </a:r>
            <a:endParaRPr lang="en-GB" b="1" dirty="0">
              <a:solidFill>
                <a:schemeClr val="bg2"/>
              </a:solidFill>
            </a:endParaRPr>
          </a:p>
        </p:txBody>
      </p:sp>
      <p:sp>
        <p:nvSpPr>
          <p:cNvPr id="55" name="TextBox 54">
            <a:extLst>
              <a:ext uri="{FF2B5EF4-FFF2-40B4-BE49-F238E27FC236}">
                <a16:creationId xmlns:a16="http://schemas.microsoft.com/office/drawing/2014/main" id="{1398A5BA-C269-4F89-83AF-F6E782139B23}"/>
              </a:ext>
            </a:extLst>
          </p:cNvPr>
          <p:cNvSpPr txBox="1"/>
          <p:nvPr/>
        </p:nvSpPr>
        <p:spPr>
          <a:xfrm>
            <a:off x="7220784" y="2193231"/>
            <a:ext cx="367408" cy="523220"/>
          </a:xfrm>
          <a:prstGeom prst="rect">
            <a:avLst/>
          </a:prstGeom>
          <a:noFill/>
        </p:spPr>
        <p:txBody>
          <a:bodyPr wrap="none" rtlCol="0">
            <a:spAutoFit/>
          </a:bodyPr>
          <a:lstStyle/>
          <a:p>
            <a:r>
              <a:rPr lang="en-GB" sz="2800" b="1" dirty="0">
                <a:solidFill>
                  <a:schemeClr val="bg2"/>
                </a:solidFill>
              </a:rPr>
              <a:t>2</a:t>
            </a:r>
            <a:endParaRPr lang="en-GB" b="1" dirty="0">
              <a:solidFill>
                <a:schemeClr val="bg2"/>
              </a:solidFill>
            </a:endParaRPr>
          </a:p>
        </p:txBody>
      </p:sp>
      <p:sp>
        <p:nvSpPr>
          <p:cNvPr id="56" name="TextBox 55">
            <a:extLst>
              <a:ext uri="{FF2B5EF4-FFF2-40B4-BE49-F238E27FC236}">
                <a16:creationId xmlns:a16="http://schemas.microsoft.com/office/drawing/2014/main" id="{49977DBB-F416-4466-A38B-00A13D1437F9}"/>
              </a:ext>
            </a:extLst>
          </p:cNvPr>
          <p:cNvSpPr txBox="1"/>
          <p:nvPr/>
        </p:nvSpPr>
        <p:spPr>
          <a:xfrm>
            <a:off x="7220784" y="3180075"/>
            <a:ext cx="367408" cy="523220"/>
          </a:xfrm>
          <a:prstGeom prst="rect">
            <a:avLst/>
          </a:prstGeom>
          <a:noFill/>
        </p:spPr>
        <p:txBody>
          <a:bodyPr wrap="none" rtlCol="0">
            <a:spAutoFit/>
          </a:bodyPr>
          <a:lstStyle/>
          <a:p>
            <a:r>
              <a:rPr lang="en-GB" sz="2800" b="1" dirty="0">
                <a:solidFill>
                  <a:schemeClr val="bg2"/>
                </a:solidFill>
              </a:rPr>
              <a:t>3</a:t>
            </a:r>
            <a:endParaRPr lang="en-GB" b="1" dirty="0">
              <a:solidFill>
                <a:schemeClr val="bg2"/>
              </a:solidFill>
            </a:endParaRPr>
          </a:p>
        </p:txBody>
      </p:sp>
      <p:sp>
        <p:nvSpPr>
          <p:cNvPr id="57" name="TextBox 56">
            <a:extLst>
              <a:ext uri="{FF2B5EF4-FFF2-40B4-BE49-F238E27FC236}">
                <a16:creationId xmlns:a16="http://schemas.microsoft.com/office/drawing/2014/main" id="{D267D508-62EB-403D-A389-CBCF2E4A39F2}"/>
              </a:ext>
            </a:extLst>
          </p:cNvPr>
          <p:cNvSpPr txBox="1"/>
          <p:nvPr/>
        </p:nvSpPr>
        <p:spPr>
          <a:xfrm>
            <a:off x="7220784" y="3987740"/>
            <a:ext cx="367408" cy="523220"/>
          </a:xfrm>
          <a:prstGeom prst="rect">
            <a:avLst/>
          </a:prstGeom>
          <a:noFill/>
        </p:spPr>
        <p:txBody>
          <a:bodyPr wrap="none" rtlCol="0">
            <a:spAutoFit/>
          </a:bodyPr>
          <a:lstStyle/>
          <a:p>
            <a:r>
              <a:rPr lang="en-GB" sz="2800" b="1" dirty="0">
                <a:solidFill>
                  <a:schemeClr val="bg2"/>
                </a:solidFill>
              </a:rPr>
              <a:t>4</a:t>
            </a:r>
            <a:endParaRPr lang="en-GB" b="1" dirty="0">
              <a:solidFill>
                <a:schemeClr val="bg2"/>
              </a:solidFill>
            </a:endParaRPr>
          </a:p>
        </p:txBody>
      </p:sp>
      <p:sp>
        <p:nvSpPr>
          <p:cNvPr id="58" name="TextBox 57">
            <a:extLst>
              <a:ext uri="{FF2B5EF4-FFF2-40B4-BE49-F238E27FC236}">
                <a16:creationId xmlns:a16="http://schemas.microsoft.com/office/drawing/2014/main" id="{66193FB9-D379-4F88-A7B5-658F6380C33D}"/>
              </a:ext>
            </a:extLst>
          </p:cNvPr>
          <p:cNvSpPr txBox="1"/>
          <p:nvPr/>
        </p:nvSpPr>
        <p:spPr>
          <a:xfrm>
            <a:off x="7244056" y="4635931"/>
            <a:ext cx="367408" cy="523220"/>
          </a:xfrm>
          <a:prstGeom prst="rect">
            <a:avLst/>
          </a:prstGeom>
          <a:noFill/>
        </p:spPr>
        <p:txBody>
          <a:bodyPr wrap="none" rtlCol="0">
            <a:spAutoFit/>
          </a:bodyPr>
          <a:lstStyle/>
          <a:p>
            <a:r>
              <a:rPr lang="en-GB" sz="2800" b="1" dirty="0">
                <a:solidFill>
                  <a:schemeClr val="bg2"/>
                </a:solidFill>
              </a:rPr>
              <a:t>5</a:t>
            </a:r>
            <a:endParaRPr lang="en-GB" b="1" dirty="0">
              <a:solidFill>
                <a:schemeClr val="bg2"/>
              </a:solidFill>
            </a:endParaRPr>
          </a:p>
        </p:txBody>
      </p:sp>
      <p:sp>
        <p:nvSpPr>
          <p:cNvPr id="59" name="TextBox 58">
            <a:extLst>
              <a:ext uri="{FF2B5EF4-FFF2-40B4-BE49-F238E27FC236}">
                <a16:creationId xmlns:a16="http://schemas.microsoft.com/office/drawing/2014/main" id="{5944640C-5D5F-427A-8CF3-998300EC2940}"/>
              </a:ext>
            </a:extLst>
          </p:cNvPr>
          <p:cNvSpPr txBox="1"/>
          <p:nvPr/>
        </p:nvSpPr>
        <p:spPr>
          <a:xfrm>
            <a:off x="7264331" y="5464241"/>
            <a:ext cx="367408" cy="523220"/>
          </a:xfrm>
          <a:prstGeom prst="rect">
            <a:avLst/>
          </a:prstGeom>
          <a:noFill/>
        </p:spPr>
        <p:txBody>
          <a:bodyPr wrap="none" rtlCol="0">
            <a:spAutoFit/>
          </a:bodyPr>
          <a:lstStyle/>
          <a:p>
            <a:r>
              <a:rPr lang="en-GB" sz="2800" b="1" dirty="0">
                <a:solidFill>
                  <a:schemeClr val="bg2"/>
                </a:solidFill>
              </a:rPr>
              <a:t>6</a:t>
            </a:r>
            <a:endParaRPr lang="en-GB" b="1" dirty="0">
              <a:solidFill>
                <a:schemeClr val="bg2"/>
              </a:solidFill>
            </a:endParaRPr>
          </a:p>
        </p:txBody>
      </p:sp>
      <p:sp>
        <p:nvSpPr>
          <p:cNvPr id="60" name="TextBox 59">
            <a:extLst>
              <a:ext uri="{FF2B5EF4-FFF2-40B4-BE49-F238E27FC236}">
                <a16:creationId xmlns:a16="http://schemas.microsoft.com/office/drawing/2014/main" id="{2C0653E3-DC6B-4419-BC8C-CEFFDAF50A2F}"/>
              </a:ext>
            </a:extLst>
          </p:cNvPr>
          <p:cNvSpPr txBox="1"/>
          <p:nvPr/>
        </p:nvSpPr>
        <p:spPr>
          <a:xfrm>
            <a:off x="7271920" y="6126874"/>
            <a:ext cx="367408" cy="523220"/>
          </a:xfrm>
          <a:prstGeom prst="rect">
            <a:avLst/>
          </a:prstGeom>
          <a:noFill/>
        </p:spPr>
        <p:txBody>
          <a:bodyPr wrap="none" rtlCol="0">
            <a:spAutoFit/>
          </a:bodyPr>
          <a:lstStyle/>
          <a:p>
            <a:r>
              <a:rPr lang="en-GB" sz="2800" b="1" dirty="0">
                <a:solidFill>
                  <a:schemeClr val="bg2"/>
                </a:solidFill>
              </a:rPr>
              <a:t>7</a:t>
            </a:r>
            <a:endParaRPr lang="en-GB" b="1" dirty="0">
              <a:solidFill>
                <a:schemeClr val="bg2"/>
              </a:solidFill>
            </a:endParaRPr>
          </a:p>
        </p:txBody>
      </p:sp>
      <p:sp>
        <p:nvSpPr>
          <p:cNvPr id="61" name="TextBox 60">
            <a:extLst>
              <a:ext uri="{FF2B5EF4-FFF2-40B4-BE49-F238E27FC236}">
                <a16:creationId xmlns:a16="http://schemas.microsoft.com/office/drawing/2014/main" id="{AFD0B22A-FB3A-4BF5-9C8D-9A8A21CA0CDF}"/>
              </a:ext>
            </a:extLst>
          </p:cNvPr>
          <p:cNvSpPr txBox="1"/>
          <p:nvPr/>
        </p:nvSpPr>
        <p:spPr>
          <a:xfrm>
            <a:off x="7743438" y="6093387"/>
            <a:ext cx="4201336" cy="584775"/>
          </a:xfrm>
          <a:prstGeom prst="rect">
            <a:avLst/>
          </a:prstGeom>
          <a:noFill/>
        </p:spPr>
        <p:txBody>
          <a:bodyPr wrap="square" rtlCol="0">
            <a:spAutoFit/>
          </a:bodyPr>
          <a:lstStyle/>
          <a:p>
            <a:r>
              <a:rPr lang="en-GB" sz="1600" b="1" dirty="0"/>
              <a:t>Navigate – </a:t>
            </a:r>
            <a:r>
              <a:rPr lang="en-GB" sz="1600" dirty="0"/>
              <a:t>Move onto Next question or return to the top of the Survey page</a:t>
            </a:r>
            <a:endParaRPr lang="en-GB" sz="1600" i="1" dirty="0"/>
          </a:p>
        </p:txBody>
      </p:sp>
      <p:sp>
        <p:nvSpPr>
          <p:cNvPr id="62" name="TextBox 61">
            <a:extLst>
              <a:ext uri="{FF2B5EF4-FFF2-40B4-BE49-F238E27FC236}">
                <a16:creationId xmlns:a16="http://schemas.microsoft.com/office/drawing/2014/main" id="{9A65AD0F-49CF-4438-A301-9923C9E797F3}"/>
              </a:ext>
            </a:extLst>
          </p:cNvPr>
          <p:cNvSpPr txBox="1"/>
          <p:nvPr/>
        </p:nvSpPr>
        <p:spPr>
          <a:xfrm>
            <a:off x="7743438" y="2136252"/>
            <a:ext cx="4337109" cy="830997"/>
          </a:xfrm>
          <a:prstGeom prst="rect">
            <a:avLst/>
          </a:prstGeom>
          <a:noFill/>
        </p:spPr>
        <p:txBody>
          <a:bodyPr wrap="square" rtlCol="0">
            <a:spAutoFit/>
          </a:bodyPr>
          <a:lstStyle/>
          <a:p>
            <a:r>
              <a:rPr lang="en-GB" sz="1600" b="1" dirty="0"/>
              <a:t>Navigate – </a:t>
            </a:r>
            <a:r>
              <a:rPr lang="en-GB" sz="1600" dirty="0"/>
              <a:t>Move within the Survey, selecting Criteria through the hierarchy, text, or by inconsistency (see below for details)</a:t>
            </a:r>
            <a:endParaRPr lang="en-GB" sz="1600" i="1" dirty="0"/>
          </a:p>
        </p:txBody>
      </p:sp>
      <p:sp>
        <p:nvSpPr>
          <p:cNvPr id="63" name="TextBox 62">
            <a:extLst>
              <a:ext uri="{FF2B5EF4-FFF2-40B4-BE49-F238E27FC236}">
                <a16:creationId xmlns:a16="http://schemas.microsoft.com/office/drawing/2014/main" id="{75057F06-03C3-4EC3-B9B9-23B996689365}"/>
              </a:ext>
            </a:extLst>
          </p:cNvPr>
          <p:cNvSpPr txBox="1"/>
          <p:nvPr/>
        </p:nvSpPr>
        <p:spPr>
          <a:xfrm>
            <a:off x="7743438" y="3074414"/>
            <a:ext cx="4337109" cy="830997"/>
          </a:xfrm>
          <a:prstGeom prst="rect">
            <a:avLst/>
          </a:prstGeom>
          <a:noFill/>
        </p:spPr>
        <p:txBody>
          <a:bodyPr wrap="square" rtlCol="0">
            <a:spAutoFit/>
          </a:bodyPr>
          <a:lstStyle/>
          <a:p>
            <a:r>
              <a:rPr lang="en-GB" sz="1600" b="1" dirty="0"/>
              <a:t>Question – </a:t>
            </a:r>
            <a:r>
              <a:rPr lang="en-GB" sz="1600" dirty="0"/>
              <a:t>Always appears in the format:</a:t>
            </a:r>
            <a:br>
              <a:rPr lang="en-GB" sz="1600" dirty="0"/>
            </a:br>
            <a:r>
              <a:rPr lang="en-GB" sz="1600" dirty="0"/>
              <a:t>In the Context of (i.e. the criteria one level up)</a:t>
            </a:r>
            <a:br>
              <a:rPr lang="en-GB" sz="1600" dirty="0"/>
            </a:br>
            <a:r>
              <a:rPr lang="en-GB" sz="1600" dirty="0"/>
              <a:t>What is more important Criteria 1 or Criteria 2?</a:t>
            </a:r>
            <a:endParaRPr lang="en-GB" sz="1600" i="1" dirty="0"/>
          </a:p>
        </p:txBody>
      </p:sp>
      <p:sp>
        <p:nvSpPr>
          <p:cNvPr id="64" name="TextBox 63">
            <a:extLst>
              <a:ext uri="{FF2B5EF4-FFF2-40B4-BE49-F238E27FC236}">
                <a16:creationId xmlns:a16="http://schemas.microsoft.com/office/drawing/2014/main" id="{8FC6FB7E-7F11-4B8E-B5DA-2BA4A4AFB8A6}"/>
              </a:ext>
            </a:extLst>
          </p:cNvPr>
          <p:cNvSpPr txBox="1"/>
          <p:nvPr/>
        </p:nvSpPr>
        <p:spPr>
          <a:xfrm>
            <a:off x="7743438" y="3962391"/>
            <a:ext cx="4201336" cy="584775"/>
          </a:xfrm>
          <a:prstGeom prst="rect">
            <a:avLst/>
          </a:prstGeom>
          <a:noFill/>
        </p:spPr>
        <p:txBody>
          <a:bodyPr wrap="square" rtlCol="0">
            <a:spAutoFit/>
          </a:bodyPr>
          <a:lstStyle/>
          <a:p>
            <a:r>
              <a:rPr lang="en-GB" sz="1600" b="1" dirty="0"/>
              <a:t>Vote – </a:t>
            </a:r>
            <a:r>
              <a:rPr lang="en-GB" sz="1600" dirty="0"/>
              <a:t>Pick from 1 of 3 options: Criteria 1 / Criteria 2 or Equal using the Radio Buttons</a:t>
            </a:r>
            <a:endParaRPr lang="en-GB" sz="1600" i="1" dirty="0"/>
          </a:p>
        </p:txBody>
      </p:sp>
      <p:sp>
        <p:nvSpPr>
          <p:cNvPr id="65" name="TextBox 64">
            <a:extLst>
              <a:ext uri="{FF2B5EF4-FFF2-40B4-BE49-F238E27FC236}">
                <a16:creationId xmlns:a16="http://schemas.microsoft.com/office/drawing/2014/main" id="{E5AD5231-1585-4F3B-BBF2-626274357909}"/>
              </a:ext>
            </a:extLst>
          </p:cNvPr>
          <p:cNvSpPr txBox="1"/>
          <p:nvPr/>
        </p:nvSpPr>
        <p:spPr>
          <a:xfrm>
            <a:off x="7743438" y="4576851"/>
            <a:ext cx="4201336" cy="830997"/>
          </a:xfrm>
          <a:prstGeom prst="rect">
            <a:avLst/>
          </a:prstGeom>
          <a:noFill/>
        </p:spPr>
        <p:txBody>
          <a:bodyPr wrap="square" rtlCol="0">
            <a:spAutoFit/>
          </a:bodyPr>
          <a:lstStyle/>
          <a:p>
            <a:r>
              <a:rPr lang="en-GB" sz="1600" b="1" dirty="0"/>
              <a:t>Vote – </a:t>
            </a:r>
            <a:r>
              <a:rPr lang="en-GB" sz="1600" dirty="0"/>
              <a:t>Then (unless you vote ‘equal’) score the extent of the difference using the 9 point scale (AHP Best Practice)</a:t>
            </a:r>
          </a:p>
        </p:txBody>
      </p:sp>
      <p:sp>
        <p:nvSpPr>
          <p:cNvPr id="66" name="TextBox 65">
            <a:extLst>
              <a:ext uri="{FF2B5EF4-FFF2-40B4-BE49-F238E27FC236}">
                <a16:creationId xmlns:a16="http://schemas.microsoft.com/office/drawing/2014/main" id="{988823CB-32F8-460F-A9DA-5D562AB6C9DF}"/>
              </a:ext>
            </a:extLst>
          </p:cNvPr>
          <p:cNvSpPr txBox="1"/>
          <p:nvPr/>
        </p:nvSpPr>
        <p:spPr>
          <a:xfrm>
            <a:off x="7743438" y="5488077"/>
            <a:ext cx="4201336" cy="584775"/>
          </a:xfrm>
          <a:prstGeom prst="rect">
            <a:avLst/>
          </a:prstGeom>
          <a:noFill/>
        </p:spPr>
        <p:txBody>
          <a:bodyPr wrap="square" rtlCol="0">
            <a:spAutoFit/>
          </a:bodyPr>
          <a:lstStyle/>
          <a:p>
            <a:r>
              <a:rPr lang="en-GB" sz="1600" b="1" dirty="0"/>
              <a:t>Comment – </a:t>
            </a:r>
            <a:r>
              <a:rPr lang="en-GB" sz="1600" dirty="0"/>
              <a:t>Add key points to capture rationale behind vote – this is great to support discussion</a:t>
            </a:r>
            <a:endParaRPr lang="en-GB" sz="1600" i="1" dirty="0"/>
          </a:p>
        </p:txBody>
      </p:sp>
      <p:sp>
        <p:nvSpPr>
          <p:cNvPr id="9" name="Arrow: Curved Right 8">
            <a:extLst>
              <a:ext uri="{FF2B5EF4-FFF2-40B4-BE49-F238E27FC236}">
                <a16:creationId xmlns:a16="http://schemas.microsoft.com/office/drawing/2014/main" id="{43C9508A-B889-4F20-81BA-C2B5392AA4E3}"/>
              </a:ext>
            </a:extLst>
          </p:cNvPr>
          <p:cNvSpPr/>
          <p:nvPr/>
        </p:nvSpPr>
        <p:spPr>
          <a:xfrm>
            <a:off x="350231" y="4019889"/>
            <a:ext cx="224111" cy="1278275"/>
          </a:xfrm>
          <a:prstGeom prst="curvedRightArrow">
            <a:avLst/>
          </a:prstGeom>
          <a:solidFill>
            <a:srgbClr val="FFA5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1" name="TextBox 30">
            <a:extLst>
              <a:ext uri="{FF2B5EF4-FFF2-40B4-BE49-F238E27FC236}">
                <a16:creationId xmlns:a16="http://schemas.microsoft.com/office/drawing/2014/main" id="{BC3B8934-BC6A-4807-8C7D-B87B5FF5CCFD}"/>
              </a:ext>
            </a:extLst>
          </p:cNvPr>
          <p:cNvSpPr txBox="1"/>
          <p:nvPr/>
        </p:nvSpPr>
        <p:spPr>
          <a:xfrm>
            <a:off x="2698415" y="5390134"/>
            <a:ext cx="3952875" cy="830997"/>
          </a:xfrm>
          <a:prstGeom prst="rect">
            <a:avLst/>
          </a:prstGeom>
          <a:noFill/>
        </p:spPr>
        <p:txBody>
          <a:bodyPr wrap="square">
            <a:spAutoFit/>
          </a:bodyPr>
          <a:lstStyle/>
          <a:p>
            <a:r>
              <a:rPr lang="en-GB" sz="1600" b="1" dirty="0">
                <a:solidFill>
                  <a:schemeClr val="bg2"/>
                </a:solidFill>
              </a:rPr>
              <a:t>TIP</a:t>
            </a:r>
            <a:r>
              <a:rPr lang="en-GB" sz="1600" b="1" dirty="0"/>
              <a:t> </a:t>
            </a:r>
            <a:r>
              <a:rPr lang="en-GB" sz="1600" dirty="0"/>
              <a:t>– using </a:t>
            </a:r>
            <a:r>
              <a:rPr lang="en-GB" sz="1600" b="1" i="1" dirty="0"/>
              <a:t>Strong</a:t>
            </a:r>
            <a:r>
              <a:rPr lang="en-GB" sz="1600" dirty="0"/>
              <a:t> or above will generate a very low value for the other factor so we recommend </a:t>
            </a:r>
            <a:r>
              <a:rPr lang="en-GB" sz="1600" b="1" dirty="0"/>
              <a:t>moderation</a:t>
            </a:r>
            <a:endParaRPr lang="en-GB" sz="1600" dirty="0"/>
          </a:p>
        </p:txBody>
      </p:sp>
      <p:sp>
        <p:nvSpPr>
          <p:cNvPr id="32" name="Rectangle 31">
            <a:extLst>
              <a:ext uri="{FF2B5EF4-FFF2-40B4-BE49-F238E27FC236}">
                <a16:creationId xmlns:a16="http://schemas.microsoft.com/office/drawing/2014/main" id="{A9E7FFB9-DCB2-4A0D-B1B9-BAE1B573FB3D}"/>
              </a:ext>
            </a:extLst>
          </p:cNvPr>
          <p:cNvSpPr/>
          <p:nvPr/>
        </p:nvSpPr>
        <p:spPr>
          <a:xfrm>
            <a:off x="1346943" y="5325989"/>
            <a:ext cx="1275282" cy="895142"/>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3944279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4BC8D78-26FE-029B-97E9-A2FEF02E3422}"/>
              </a:ext>
            </a:extLst>
          </p:cNvPr>
          <p:cNvPicPr>
            <a:picLocks noChangeAspect="1"/>
          </p:cNvPicPr>
          <p:nvPr/>
        </p:nvPicPr>
        <p:blipFill>
          <a:blip r:embed="rId2"/>
          <a:stretch>
            <a:fillRect/>
          </a:stretch>
        </p:blipFill>
        <p:spPr>
          <a:xfrm>
            <a:off x="6381450" y="1618628"/>
            <a:ext cx="5810550" cy="3234663"/>
          </a:xfrm>
          <a:prstGeom prst="rect">
            <a:avLst/>
          </a:prstGeom>
        </p:spPr>
      </p:pic>
      <p:sp>
        <p:nvSpPr>
          <p:cNvPr id="5" name="Content Placeholder 2">
            <a:extLst>
              <a:ext uri="{FF2B5EF4-FFF2-40B4-BE49-F238E27FC236}">
                <a16:creationId xmlns:a16="http://schemas.microsoft.com/office/drawing/2014/main" id="{3A6BE151-3570-E7E0-E73F-70737892B460}"/>
              </a:ext>
            </a:extLst>
          </p:cNvPr>
          <p:cNvSpPr txBox="1">
            <a:spLocks/>
          </p:cNvSpPr>
          <p:nvPr/>
        </p:nvSpPr>
        <p:spPr>
          <a:xfrm>
            <a:off x="150935" y="1189796"/>
            <a:ext cx="6363625" cy="2239203"/>
          </a:xfrm>
          <a:prstGeom prst="rect">
            <a:avLst/>
          </a:prstGeom>
        </p:spPr>
        <p:txBody>
          <a:bodyPr vert="horz" lIns="91440" tIns="45720" rIns="91440" bIns="45720" rtlCol="0">
            <a:noAutofit/>
          </a:bodyPr>
          <a:lstStyle>
            <a:lvl1pPr marL="346075" indent="-346075" algn="l" defTabSz="914400" rtl="0" eaLnBrk="1" latinLnBrk="0" hangingPunct="1">
              <a:lnSpc>
                <a:spcPct val="90000"/>
              </a:lnSpc>
              <a:spcBef>
                <a:spcPts val="0"/>
              </a:spcBef>
              <a:spcAft>
                <a:spcPts val="900"/>
              </a:spcAft>
              <a:buFont typeface="Arial" panose="020B0604020202020204" pitchFamily="34" charset="0"/>
              <a:buChar char="•"/>
              <a:defRPr sz="2000" b="1" kern="1200">
                <a:solidFill>
                  <a:schemeClr val="tx1"/>
                </a:solidFill>
                <a:latin typeface="Arial" panose="020B0604020202020204" pitchFamily="34" charset="0"/>
                <a:ea typeface="+mn-ea"/>
                <a:cs typeface="Arial" panose="020B0604020202020204" pitchFamily="34" charset="0"/>
              </a:defRPr>
            </a:lvl1pPr>
            <a:lvl2pPr marL="692150" indent="-346075" algn="l" defTabSz="914400" rtl="0" eaLnBrk="1" latinLnBrk="0" hangingPunct="1">
              <a:lnSpc>
                <a:spcPct val="90000"/>
              </a:lnSpc>
              <a:spcBef>
                <a:spcPts val="0"/>
              </a:spcBef>
              <a:spcAft>
                <a:spcPts val="900"/>
              </a:spcAft>
              <a:buFont typeface="Arial" panose="020B0604020202020204" pitchFamily="34" charset="0"/>
              <a:buChar char="–"/>
              <a:defRPr sz="2000" b="1" kern="1200">
                <a:solidFill>
                  <a:schemeClr val="tx1"/>
                </a:solidFill>
                <a:latin typeface="Arial" panose="020B0604020202020204" pitchFamily="34" charset="0"/>
                <a:ea typeface="+mn-ea"/>
                <a:cs typeface="Arial" panose="020B0604020202020204" pitchFamily="34" charset="0"/>
              </a:defRPr>
            </a:lvl2pPr>
            <a:lvl3pPr marL="1025525" indent="-333375" algn="l" defTabSz="914400" rtl="0" eaLnBrk="1" latinLnBrk="0" hangingPunct="1">
              <a:lnSpc>
                <a:spcPct val="90000"/>
              </a:lnSpc>
              <a:spcBef>
                <a:spcPts val="0"/>
              </a:spcBef>
              <a:spcAft>
                <a:spcPts val="900"/>
              </a:spcAft>
              <a:buFont typeface="Ford Antenna Medium" pitchFamily="50" charset="0"/>
              <a:buChar char="»"/>
              <a:defRPr sz="2000" b="1"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0"/>
              </a:spcBef>
              <a:spcAft>
                <a:spcPts val="9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0"/>
              </a:spcBef>
              <a:spcAft>
                <a:spcPts val="9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latin typeface="Calibri (body)"/>
              </a:rPr>
              <a:t>Make sure you understand the criteria</a:t>
            </a:r>
          </a:p>
          <a:p>
            <a:pPr lvl="1"/>
            <a:r>
              <a:rPr lang="en-GB" sz="1800" b="0" dirty="0">
                <a:latin typeface="Calibri (body)"/>
              </a:rPr>
              <a:t>Criteria are click-able and should contain detailed descriptions</a:t>
            </a:r>
          </a:p>
          <a:p>
            <a:pPr lvl="1"/>
            <a:r>
              <a:rPr lang="en-GB" sz="1800" b="0" dirty="0">
                <a:latin typeface="Calibri (body)"/>
              </a:rPr>
              <a:t>Check with your admin if you feel they are not clear</a:t>
            </a:r>
          </a:p>
          <a:p>
            <a:r>
              <a:rPr lang="en-GB" sz="2400" dirty="0">
                <a:latin typeface="Calibri (body)"/>
              </a:rPr>
              <a:t>Focus on what matters most to deliver the goal of the portfolio</a:t>
            </a:r>
          </a:p>
          <a:p>
            <a:pPr lvl="1"/>
            <a:r>
              <a:rPr lang="en-GB" sz="1600" b="0" dirty="0">
                <a:latin typeface="Calibri (body)"/>
              </a:rPr>
              <a:t>This is your opportunity to say what kind of projects will get done </a:t>
            </a:r>
          </a:p>
          <a:p>
            <a:pPr lvl="1"/>
            <a:r>
              <a:rPr lang="en-GB" sz="1600" b="0" dirty="0">
                <a:latin typeface="Calibri (body)"/>
              </a:rPr>
              <a:t>Pairwise is designed to force you to pick between “nice to have” and “must have” factors</a:t>
            </a:r>
          </a:p>
          <a:p>
            <a:r>
              <a:rPr lang="en-GB" sz="2400" dirty="0">
                <a:latin typeface="Calibri (body)"/>
              </a:rPr>
              <a:t>Work as a team to provide leadership to the organization</a:t>
            </a:r>
          </a:p>
          <a:p>
            <a:pPr lvl="1"/>
            <a:r>
              <a:rPr lang="en-GB" sz="1600" b="0" dirty="0">
                <a:latin typeface="Calibri (body)"/>
              </a:rPr>
              <a:t>Bring your point of view to the table: add comments to capture your thinking and be prepared to share</a:t>
            </a:r>
          </a:p>
          <a:p>
            <a:pPr lvl="1"/>
            <a:r>
              <a:rPr lang="en-GB" sz="1600" b="0" dirty="0">
                <a:latin typeface="Calibri (body)"/>
              </a:rPr>
              <a:t>Be open minded – the key is for the steering group to agree, as providing clear guidance to the organization is key</a:t>
            </a:r>
          </a:p>
          <a:p>
            <a:pPr lvl="1"/>
            <a:endParaRPr lang="en-GB" sz="1600" b="0" dirty="0">
              <a:latin typeface="Calibri (body)"/>
            </a:endParaRPr>
          </a:p>
          <a:p>
            <a:pPr lvl="1"/>
            <a:endParaRPr lang="en-GB" sz="1600" b="0" dirty="0">
              <a:latin typeface="Calibri (body)"/>
            </a:endParaRPr>
          </a:p>
        </p:txBody>
      </p:sp>
      <p:sp>
        <p:nvSpPr>
          <p:cNvPr id="4" name="Title 1">
            <a:extLst>
              <a:ext uri="{FF2B5EF4-FFF2-40B4-BE49-F238E27FC236}">
                <a16:creationId xmlns:a16="http://schemas.microsoft.com/office/drawing/2014/main" id="{E28915AF-85EA-8412-D571-ECBAF43F636D}"/>
              </a:ext>
            </a:extLst>
          </p:cNvPr>
          <p:cNvSpPr txBox="1">
            <a:spLocks/>
          </p:cNvSpPr>
          <p:nvPr/>
        </p:nvSpPr>
        <p:spPr>
          <a:xfrm>
            <a:off x="1096740" y="119983"/>
            <a:ext cx="10835640" cy="57912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000" b="1" i="0" kern="1200" cap="none" baseline="0">
                <a:solidFill>
                  <a:schemeClr val="tx1"/>
                </a:solidFill>
                <a:latin typeface="Arial" panose="020B0604020202020204" pitchFamily="34" charset="0"/>
                <a:ea typeface="+mj-ea"/>
                <a:cs typeface="Arial" panose="020B0604020202020204" pitchFamily="34" charset="0"/>
              </a:defRPr>
            </a:lvl1pPr>
          </a:lstStyle>
          <a:p>
            <a:pPr algn="r"/>
            <a:r>
              <a:rPr lang="en-GB" sz="3200" dirty="0">
                <a:latin typeface="+mj-lt"/>
              </a:rPr>
              <a:t>Quick Guide for Respondents</a:t>
            </a:r>
            <a:br>
              <a:rPr lang="en-GB" sz="3200" b="0" dirty="0">
                <a:latin typeface="+mj-lt"/>
              </a:rPr>
            </a:br>
            <a:r>
              <a:rPr lang="en-GB" sz="3200" b="0" dirty="0">
                <a:latin typeface="+mj-lt"/>
              </a:rPr>
              <a:t>(4) Vote thoughtfully</a:t>
            </a:r>
            <a:endParaRPr lang="en-GB" sz="3200" dirty="0">
              <a:solidFill>
                <a:srgbClr val="FF0000"/>
              </a:solidFill>
              <a:latin typeface="+mj-lt"/>
            </a:endParaRPr>
          </a:p>
        </p:txBody>
      </p:sp>
      <p:pic>
        <p:nvPicPr>
          <p:cNvPr id="9" name="Graphic 8" descr="Right pointing backhand index outline">
            <a:extLst>
              <a:ext uri="{FF2B5EF4-FFF2-40B4-BE49-F238E27FC236}">
                <a16:creationId xmlns:a16="http://schemas.microsoft.com/office/drawing/2014/main" id="{485D5D0A-9BBF-F2E0-24A7-5FEEE11B06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6200000">
            <a:off x="8438880" y="3337560"/>
            <a:ext cx="914400" cy="914400"/>
          </a:xfrm>
          <a:prstGeom prst="rect">
            <a:avLst/>
          </a:prstGeom>
        </p:spPr>
      </p:pic>
      <p:pic>
        <p:nvPicPr>
          <p:cNvPr id="11" name="Picture 10">
            <a:extLst>
              <a:ext uri="{FF2B5EF4-FFF2-40B4-BE49-F238E27FC236}">
                <a16:creationId xmlns:a16="http://schemas.microsoft.com/office/drawing/2014/main" id="{33622EEF-A4B8-7680-4A42-505D33A83231}"/>
              </a:ext>
            </a:extLst>
          </p:cNvPr>
          <p:cNvPicPr>
            <a:picLocks noChangeAspect="1"/>
          </p:cNvPicPr>
          <p:nvPr/>
        </p:nvPicPr>
        <p:blipFill>
          <a:blip r:embed="rId5"/>
          <a:stretch>
            <a:fillRect/>
          </a:stretch>
        </p:blipFill>
        <p:spPr>
          <a:xfrm>
            <a:off x="6692941" y="5239372"/>
            <a:ext cx="4930099" cy="1032656"/>
          </a:xfrm>
          <a:prstGeom prst="rect">
            <a:avLst/>
          </a:prstGeom>
        </p:spPr>
      </p:pic>
      <p:cxnSp>
        <p:nvCxnSpPr>
          <p:cNvPr id="12" name="Straight Arrow Connector 11">
            <a:extLst>
              <a:ext uri="{FF2B5EF4-FFF2-40B4-BE49-F238E27FC236}">
                <a16:creationId xmlns:a16="http://schemas.microsoft.com/office/drawing/2014/main" id="{EEE011DA-19C0-3E68-9F75-5CA0DE73B0D0}"/>
              </a:ext>
            </a:extLst>
          </p:cNvPr>
          <p:cNvCxnSpPr>
            <a:cxnSpLocks/>
          </p:cNvCxnSpPr>
          <p:nvPr/>
        </p:nvCxnSpPr>
        <p:spPr>
          <a:xfrm rot="5400000" flipV="1">
            <a:off x="8676723" y="5068597"/>
            <a:ext cx="438716" cy="1"/>
          </a:xfrm>
          <a:prstGeom prst="straightConnector1">
            <a:avLst/>
          </a:prstGeom>
          <a:ln w="76200">
            <a:solidFill>
              <a:schemeClr val="bg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7796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FB44FA-52B3-1C89-23A7-A9E70B553845}"/>
              </a:ext>
            </a:extLst>
          </p:cNvPr>
          <p:cNvSpPr>
            <a:spLocks noGrp="1"/>
          </p:cNvSpPr>
          <p:nvPr>
            <p:ph idx="1"/>
          </p:nvPr>
        </p:nvSpPr>
        <p:spPr>
          <a:xfrm>
            <a:off x="301872" y="1315484"/>
            <a:ext cx="6244120" cy="2519814"/>
          </a:xfrm>
        </p:spPr>
        <p:txBody>
          <a:bodyPr/>
          <a:lstStyle/>
          <a:p>
            <a:r>
              <a:rPr lang="en-GB" sz="3200" dirty="0">
                <a:latin typeface="Calibri (body)"/>
              </a:rPr>
              <a:t>Each step is a ratio</a:t>
            </a:r>
          </a:p>
          <a:p>
            <a:pPr lvl="1"/>
            <a:r>
              <a:rPr lang="en-GB" b="0" dirty="0">
                <a:latin typeface="Calibri (body)"/>
              </a:rPr>
              <a:t>“Weak” is 2x more important..</a:t>
            </a:r>
          </a:p>
          <a:p>
            <a:pPr lvl="1"/>
            <a:r>
              <a:rPr lang="en-GB" b="0" dirty="0">
                <a:latin typeface="Calibri (body)"/>
              </a:rPr>
              <a:t>“Extreme” is 9x more important</a:t>
            </a:r>
          </a:p>
          <a:p>
            <a:r>
              <a:rPr lang="en-GB" sz="3200" dirty="0">
                <a:latin typeface="Calibri (body)"/>
              </a:rPr>
              <a:t>If you rate Criteria A 9x more important than Criteria B…</a:t>
            </a:r>
          </a:p>
          <a:p>
            <a:pPr lvl="1"/>
            <a:r>
              <a:rPr lang="en-GB" b="0" dirty="0">
                <a:latin typeface="Calibri (body)"/>
              </a:rPr>
              <a:t>“Criteria B” will be worth very little </a:t>
            </a:r>
          </a:p>
          <a:p>
            <a:pPr lvl="1"/>
            <a:r>
              <a:rPr lang="en-GB" b="0" dirty="0">
                <a:latin typeface="Calibri (body)"/>
              </a:rPr>
              <a:t>Most models should not have this scale of difference (implies Criteria B should not be in model at all if it’s this unimportant)</a:t>
            </a:r>
          </a:p>
          <a:p>
            <a:r>
              <a:rPr lang="en-GB" sz="3200" dirty="0">
                <a:latin typeface="Calibri (body)"/>
              </a:rPr>
              <a:t>Why have the high ratings?</a:t>
            </a:r>
          </a:p>
          <a:p>
            <a:pPr lvl="1"/>
            <a:r>
              <a:rPr lang="en-GB" b="0" dirty="0">
                <a:latin typeface="Calibri (body)"/>
              </a:rPr>
              <a:t>Some models do have genuinely big differences</a:t>
            </a:r>
          </a:p>
          <a:p>
            <a:pPr lvl="1"/>
            <a:r>
              <a:rPr lang="en-GB" b="0" dirty="0">
                <a:latin typeface="Calibri (body)"/>
              </a:rPr>
              <a:t>It’s AHP standard… we’re just applying our best practice with this advice!</a:t>
            </a:r>
          </a:p>
        </p:txBody>
      </p:sp>
      <p:sp>
        <p:nvSpPr>
          <p:cNvPr id="4" name="Title 1">
            <a:extLst>
              <a:ext uri="{FF2B5EF4-FFF2-40B4-BE49-F238E27FC236}">
                <a16:creationId xmlns:a16="http://schemas.microsoft.com/office/drawing/2014/main" id="{45E13DF9-E538-ADDB-4644-3CCB89C1F9FA}"/>
              </a:ext>
            </a:extLst>
          </p:cNvPr>
          <p:cNvSpPr txBox="1">
            <a:spLocks/>
          </p:cNvSpPr>
          <p:nvPr/>
        </p:nvSpPr>
        <p:spPr>
          <a:xfrm>
            <a:off x="1096740" y="119983"/>
            <a:ext cx="10835640" cy="57912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000" b="1" i="0" kern="1200" cap="none" baseline="0">
                <a:solidFill>
                  <a:schemeClr val="tx1"/>
                </a:solidFill>
                <a:latin typeface="Arial" panose="020B0604020202020204" pitchFamily="34" charset="0"/>
                <a:ea typeface="+mj-ea"/>
                <a:cs typeface="Arial" panose="020B0604020202020204" pitchFamily="34" charset="0"/>
              </a:defRPr>
            </a:lvl1pPr>
          </a:lstStyle>
          <a:p>
            <a:pPr algn="r"/>
            <a:r>
              <a:rPr lang="en-GB" sz="3200" dirty="0">
                <a:latin typeface="+mj-lt"/>
              </a:rPr>
              <a:t>Quick Guide for Respondents</a:t>
            </a:r>
            <a:br>
              <a:rPr lang="en-GB" sz="3200" b="0" dirty="0">
                <a:latin typeface="+mj-lt"/>
              </a:rPr>
            </a:br>
            <a:r>
              <a:rPr lang="en-GB" sz="3200" b="0" dirty="0">
                <a:latin typeface="+mj-lt"/>
              </a:rPr>
              <a:t>(5) Don’t Vote higher than </a:t>
            </a:r>
            <a:r>
              <a:rPr lang="en-GB" sz="3200" dirty="0">
                <a:solidFill>
                  <a:srgbClr val="FF0000"/>
                </a:solidFill>
                <a:latin typeface="+mj-lt"/>
              </a:rPr>
              <a:t>STRONG</a:t>
            </a:r>
          </a:p>
        </p:txBody>
      </p:sp>
      <p:pic>
        <p:nvPicPr>
          <p:cNvPr id="6" name="Picture 5">
            <a:extLst>
              <a:ext uri="{FF2B5EF4-FFF2-40B4-BE49-F238E27FC236}">
                <a16:creationId xmlns:a16="http://schemas.microsoft.com/office/drawing/2014/main" id="{A985F872-2CCA-7AB0-F8ED-644B14BD5934}"/>
              </a:ext>
            </a:extLst>
          </p:cNvPr>
          <p:cNvPicPr>
            <a:picLocks noChangeAspect="1"/>
          </p:cNvPicPr>
          <p:nvPr/>
        </p:nvPicPr>
        <p:blipFill>
          <a:blip r:embed="rId2"/>
          <a:stretch>
            <a:fillRect/>
          </a:stretch>
        </p:blipFill>
        <p:spPr>
          <a:xfrm>
            <a:off x="6811739" y="1320799"/>
            <a:ext cx="4206241" cy="5028999"/>
          </a:xfrm>
          <a:prstGeom prst="rect">
            <a:avLst/>
          </a:prstGeom>
        </p:spPr>
      </p:pic>
      <p:sp>
        <p:nvSpPr>
          <p:cNvPr id="7" name="TextBox 6">
            <a:extLst>
              <a:ext uri="{FF2B5EF4-FFF2-40B4-BE49-F238E27FC236}">
                <a16:creationId xmlns:a16="http://schemas.microsoft.com/office/drawing/2014/main" id="{B6B20452-61C5-95BB-55A9-E4A8E1231B7D}"/>
              </a:ext>
            </a:extLst>
          </p:cNvPr>
          <p:cNvSpPr txBox="1"/>
          <p:nvPr/>
        </p:nvSpPr>
        <p:spPr>
          <a:xfrm>
            <a:off x="9682480" y="1442720"/>
            <a:ext cx="690880" cy="584775"/>
          </a:xfrm>
          <a:prstGeom prst="rect">
            <a:avLst/>
          </a:prstGeom>
          <a:noFill/>
        </p:spPr>
        <p:txBody>
          <a:bodyPr wrap="square" rtlCol="0">
            <a:spAutoFit/>
          </a:bodyPr>
          <a:lstStyle/>
          <a:p>
            <a:r>
              <a:rPr lang="en-GB" sz="3200" b="1" dirty="0"/>
              <a:t>2x</a:t>
            </a:r>
          </a:p>
        </p:txBody>
      </p:sp>
      <p:sp>
        <p:nvSpPr>
          <p:cNvPr id="8" name="TextBox 7">
            <a:extLst>
              <a:ext uri="{FF2B5EF4-FFF2-40B4-BE49-F238E27FC236}">
                <a16:creationId xmlns:a16="http://schemas.microsoft.com/office/drawing/2014/main" id="{999EFC10-3B49-33EB-ADFB-2E796BC5A9A3}"/>
              </a:ext>
            </a:extLst>
          </p:cNvPr>
          <p:cNvSpPr txBox="1"/>
          <p:nvPr/>
        </p:nvSpPr>
        <p:spPr>
          <a:xfrm>
            <a:off x="9677400" y="2013232"/>
            <a:ext cx="690880" cy="584775"/>
          </a:xfrm>
          <a:prstGeom prst="rect">
            <a:avLst/>
          </a:prstGeom>
          <a:noFill/>
        </p:spPr>
        <p:txBody>
          <a:bodyPr wrap="square" rtlCol="0">
            <a:spAutoFit/>
          </a:bodyPr>
          <a:lstStyle/>
          <a:p>
            <a:r>
              <a:rPr lang="en-GB" sz="3200" b="1" dirty="0"/>
              <a:t>3x</a:t>
            </a:r>
          </a:p>
        </p:txBody>
      </p:sp>
      <p:sp>
        <p:nvSpPr>
          <p:cNvPr id="9" name="TextBox 8">
            <a:extLst>
              <a:ext uri="{FF2B5EF4-FFF2-40B4-BE49-F238E27FC236}">
                <a16:creationId xmlns:a16="http://schemas.microsoft.com/office/drawing/2014/main" id="{BEC47A85-4F15-70F3-85CA-F8AC57EA80FB}"/>
              </a:ext>
            </a:extLst>
          </p:cNvPr>
          <p:cNvSpPr txBox="1"/>
          <p:nvPr/>
        </p:nvSpPr>
        <p:spPr>
          <a:xfrm>
            <a:off x="9682480" y="2600651"/>
            <a:ext cx="690880" cy="584775"/>
          </a:xfrm>
          <a:prstGeom prst="rect">
            <a:avLst/>
          </a:prstGeom>
          <a:noFill/>
        </p:spPr>
        <p:txBody>
          <a:bodyPr wrap="square" rtlCol="0">
            <a:spAutoFit/>
          </a:bodyPr>
          <a:lstStyle/>
          <a:p>
            <a:r>
              <a:rPr lang="en-GB" sz="3200" b="1" dirty="0"/>
              <a:t>4x</a:t>
            </a:r>
          </a:p>
        </p:txBody>
      </p:sp>
      <p:sp>
        <p:nvSpPr>
          <p:cNvPr id="10" name="TextBox 9">
            <a:extLst>
              <a:ext uri="{FF2B5EF4-FFF2-40B4-BE49-F238E27FC236}">
                <a16:creationId xmlns:a16="http://schemas.microsoft.com/office/drawing/2014/main" id="{5B4871D5-6CAC-E05B-A471-963BE9737CBA}"/>
              </a:ext>
            </a:extLst>
          </p:cNvPr>
          <p:cNvSpPr txBox="1"/>
          <p:nvPr/>
        </p:nvSpPr>
        <p:spPr>
          <a:xfrm>
            <a:off x="9677400" y="3179149"/>
            <a:ext cx="690880" cy="584775"/>
          </a:xfrm>
          <a:prstGeom prst="rect">
            <a:avLst/>
          </a:prstGeom>
          <a:noFill/>
        </p:spPr>
        <p:txBody>
          <a:bodyPr wrap="square" rtlCol="0">
            <a:spAutoFit/>
          </a:bodyPr>
          <a:lstStyle/>
          <a:p>
            <a:r>
              <a:rPr lang="en-GB" sz="3200" b="1" dirty="0"/>
              <a:t>5x</a:t>
            </a:r>
          </a:p>
        </p:txBody>
      </p:sp>
      <p:sp>
        <p:nvSpPr>
          <p:cNvPr id="11" name="TextBox 10">
            <a:extLst>
              <a:ext uri="{FF2B5EF4-FFF2-40B4-BE49-F238E27FC236}">
                <a16:creationId xmlns:a16="http://schemas.microsoft.com/office/drawing/2014/main" id="{3856CD60-66CF-0B88-9219-15040D395DD8}"/>
              </a:ext>
            </a:extLst>
          </p:cNvPr>
          <p:cNvSpPr txBox="1"/>
          <p:nvPr/>
        </p:nvSpPr>
        <p:spPr>
          <a:xfrm>
            <a:off x="9677400" y="3853203"/>
            <a:ext cx="690880" cy="584775"/>
          </a:xfrm>
          <a:prstGeom prst="rect">
            <a:avLst/>
          </a:prstGeom>
          <a:noFill/>
        </p:spPr>
        <p:txBody>
          <a:bodyPr wrap="square" rtlCol="0">
            <a:spAutoFit/>
          </a:bodyPr>
          <a:lstStyle/>
          <a:p>
            <a:r>
              <a:rPr lang="en-GB" sz="3200" b="1" dirty="0"/>
              <a:t>6x</a:t>
            </a:r>
          </a:p>
        </p:txBody>
      </p:sp>
      <p:sp>
        <p:nvSpPr>
          <p:cNvPr id="12" name="TextBox 11">
            <a:extLst>
              <a:ext uri="{FF2B5EF4-FFF2-40B4-BE49-F238E27FC236}">
                <a16:creationId xmlns:a16="http://schemas.microsoft.com/office/drawing/2014/main" id="{2D367E1D-B136-6AF4-D270-28919BC1C430}"/>
              </a:ext>
            </a:extLst>
          </p:cNvPr>
          <p:cNvSpPr txBox="1"/>
          <p:nvPr/>
        </p:nvSpPr>
        <p:spPr>
          <a:xfrm>
            <a:off x="9685020" y="4437978"/>
            <a:ext cx="690880" cy="584775"/>
          </a:xfrm>
          <a:prstGeom prst="rect">
            <a:avLst/>
          </a:prstGeom>
          <a:noFill/>
        </p:spPr>
        <p:txBody>
          <a:bodyPr wrap="square" rtlCol="0">
            <a:spAutoFit/>
          </a:bodyPr>
          <a:lstStyle/>
          <a:p>
            <a:r>
              <a:rPr lang="en-GB" sz="3200" b="1" dirty="0"/>
              <a:t>7x</a:t>
            </a:r>
          </a:p>
        </p:txBody>
      </p:sp>
      <p:sp>
        <p:nvSpPr>
          <p:cNvPr id="13" name="TextBox 12">
            <a:extLst>
              <a:ext uri="{FF2B5EF4-FFF2-40B4-BE49-F238E27FC236}">
                <a16:creationId xmlns:a16="http://schemas.microsoft.com/office/drawing/2014/main" id="{411C93DE-93F8-7EDD-B5C4-9A5E0C1C3F6E}"/>
              </a:ext>
            </a:extLst>
          </p:cNvPr>
          <p:cNvSpPr txBox="1"/>
          <p:nvPr/>
        </p:nvSpPr>
        <p:spPr>
          <a:xfrm>
            <a:off x="9677400" y="5022753"/>
            <a:ext cx="690880" cy="584775"/>
          </a:xfrm>
          <a:prstGeom prst="rect">
            <a:avLst/>
          </a:prstGeom>
          <a:noFill/>
        </p:spPr>
        <p:txBody>
          <a:bodyPr wrap="square" rtlCol="0">
            <a:spAutoFit/>
          </a:bodyPr>
          <a:lstStyle/>
          <a:p>
            <a:r>
              <a:rPr lang="en-GB" sz="3200" b="1" dirty="0"/>
              <a:t>8x</a:t>
            </a:r>
          </a:p>
        </p:txBody>
      </p:sp>
      <p:sp>
        <p:nvSpPr>
          <p:cNvPr id="14" name="TextBox 13">
            <a:extLst>
              <a:ext uri="{FF2B5EF4-FFF2-40B4-BE49-F238E27FC236}">
                <a16:creationId xmlns:a16="http://schemas.microsoft.com/office/drawing/2014/main" id="{FBF45E92-E3AC-2B93-D863-09A21EEF68D5}"/>
              </a:ext>
            </a:extLst>
          </p:cNvPr>
          <p:cNvSpPr txBox="1"/>
          <p:nvPr/>
        </p:nvSpPr>
        <p:spPr>
          <a:xfrm>
            <a:off x="9677400" y="5537201"/>
            <a:ext cx="690880" cy="584775"/>
          </a:xfrm>
          <a:prstGeom prst="rect">
            <a:avLst/>
          </a:prstGeom>
          <a:noFill/>
        </p:spPr>
        <p:txBody>
          <a:bodyPr wrap="square" rtlCol="0">
            <a:spAutoFit/>
          </a:bodyPr>
          <a:lstStyle/>
          <a:p>
            <a:r>
              <a:rPr lang="en-GB" sz="3200" b="1" dirty="0"/>
              <a:t>9x</a:t>
            </a:r>
          </a:p>
        </p:txBody>
      </p:sp>
      <p:pic>
        <p:nvPicPr>
          <p:cNvPr id="16" name="Graphic 15" descr="Thumbs up sign outline">
            <a:extLst>
              <a:ext uri="{FF2B5EF4-FFF2-40B4-BE49-F238E27FC236}">
                <a16:creationId xmlns:a16="http://schemas.microsoft.com/office/drawing/2014/main" id="{1F8EF74E-910E-FDB6-8886-84EB392E13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096516" y="1320799"/>
            <a:ext cx="777904" cy="777904"/>
          </a:xfrm>
          <a:prstGeom prst="rect">
            <a:avLst/>
          </a:prstGeom>
        </p:spPr>
      </p:pic>
      <p:pic>
        <p:nvPicPr>
          <p:cNvPr id="18" name="Graphic 17" descr="Thumbs Down outline">
            <a:extLst>
              <a:ext uri="{FF2B5EF4-FFF2-40B4-BE49-F238E27FC236}">
                <a16:creationId xmlns:a16="http://schemas.microsoft.com/office/drawing/2014/main" id="{282319D1-915E-1C8F-2803-9FE140F0DB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02526" y="3844898"/>
            <a:ext cx="829854" cy="829854"/>
          </a:xfrm>
          <a:prstGeom prst="rect">
            <a:avLst/>
          </a:prstGeom>
        </p:spPr>
      </p:pic>
      <p:pic>
        <p:nvPicPr>
          <p:cNvPr id="20" name="Graphic 19" descr="Arrow Down with solid fill">
            <a:extLst>
              <a:ext uri="{FF2B5EF4-FFF2-40B4-BE49-F238E27FC236}">
                <a16:creationId xmlns:a16="http://schemas.microsoft.com/office/drawing/2014/main" id="{3C6B3F5A-95A1-F02F-C585-8F52E8F0FC1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017980" y="4604688"/>
            <a:ext cx="1174020" cy="1517288"/>
          </a:xfrm>
          <a:prstGeom prst="rect">
            <a:avLst/>
          </a:prstGeom>
        </p:spPr>
      </p:pic>
      <p:pic>
        <p:nvPicPr>
          <p:cNvPr id="21" name="Graphic 20" descr="Arrow Down with solid fill">
            <a:extLst>
              <a:ext uri="{FF2B5EF4-FFF2-40B4-BE49-F238E27FC236}">
                <a16:creationId xmlns:a16="http://schemas.microsoft.com/office/drawing/2014/main" id="{BC2FC4FD-1EF3-774E-BE2F-12A66515EB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894738" y="2058967"/>
            <a:ext cx="1245429" cy="1668142"/>
          </a:xfrm>
          <a:prstGeom prst="rect">
            <a:avLst/>
          </a:prstGeom>
        </p:spPr>
      </p:pic>
    </p:spTree>
    <p:extLst>
      <p:ext uri="{BB962C8B-B14F-4D97-AF65-F5344CB8AC3E}">
        <p14:creationId xmlns:p14="http://schemas.microsoft.com/office/powerpoint/2010/main" val="3011629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936852-CBD3-4D49-A864-786EF13B2747}"/>
              </a:ext>
            </a:extLst>
          </p:cNvPr>
          <p:cNvSpPr>
            <a:spLocks noGrp="1"/>
          </p:cNvSpPr>
          <p:nvPr>
            <p:ph type="title"/>
          </p:nvPr>
        </p:nvSpPr>
        <p:spPr>
          <a:xfrm>
            <a:off x="409576" y="50021"/>
            <a:ext cx="11634474" cy="1483504"/>
          </a:xfrm>
        </p:spPr>
        <p:txBody>
          <a:bodyPr>
            <a:normAutofit/>
          </a:bodyPr>
          <a:lstStyle/>
          <a:p>
            <a:r>
              <a:rPr lang="en-GB" sz="3200" b="1" dirty="0"/>
              <a:t>Quick Guide for Respondents</a:t>
            </a:r>
            <a:br>
              <a:rPr lang="en-GB" sz="3200" dirty="0"/>
            </a:br>
            <a:r>
              <a:rPr lang="en-GB" sz="3200" dirty="0"/>
              <a:t>(6) Check Consistency</a:t>
            </a:r>
          </a:p>
        </p:txBody>
      </p:sp>
      <p:pic>
        <p:nvPicPr>
          <p:cNvPr id="3" name="Picture 2">
            <a:extLst>
              <a:ext uri="{FF2B5EF4-FFF2-40B4-BE49-F238E27FC236}">
                <a16:creationId xmlns:a16="http://schemas.microsoft.com/office/drawing/2014/main" id="{22FA2791-C6DF-44F3-9ADB-BD60307C0A85}"/>
              </a:ext>
            </a:extLst>
          </p:cNvPr>
          <p:cNvPicPr>
            <a:picLocks noChangeAspect="1"/>
          </p:cNvPicPr>
          <p:nvPr/>
        </p:nvPicPr>
        <p:blipFill>
          <a:blip r:embed="rId2"/>
          <a:stretch>
            <a:fillRect/>
          </a:stretch>
        </p:blipFill>
        <p:spPr>
          <a:xfrm>
            <a:off x="201506" y="795854"/>
            <a:ext cx="1527292" cy="1312935"/>
          </a:xfrm>
          <a:prstGeom prst="rect">
            <a:avLst/>
          </a:prstGeom>
        </p:spPr>
      </p:pic>
      <p:pic>
        <p:nvPicPr>
          <p:cNvPr id="6" name="Picture 5">
            <a:extLst>
              <a:ext uri="{FF2B5EF4-FFF2-40B4-BE49-F238E27FC236}">
                <a16:creationId xmlns:a16="http://schemas.microsoft.com/office/drawing/2014/main" id="{3DC675DE-1924-46F8-A578-70E25C041487}"/>
              </a:ext>
            </a:extLst>
          </p:cNvPr>
          <p:cNvPicPr>
            <a:picLocks noChangeAspect="1"/>
          </p:cNvPicPr>
          <p:nvPr/>
        </p:nvPicPr>
        <p:blipFill>
          <a:blip r:embed="rId3"/>
          <a:stretch>
            <a:fillRect/>
          </a:stretch>
        </p:blipFill>
        <p:spPr>
          <a:xfrm>
            <a:off x="2857201" y="1513237"/>
            <a:ext cx="6048069" cy="2231326"/>
          </a:xfrm>
          <a:prstGeom prst="rect">
            <a:avLst/>
          </a:prstGeom>
        </p:spPr>
      </p:pic>
      <p:pic>
        <p:nvPicPr>
          <p:cNvPr id="8" name="Picture 7">
            <a:extLst>
              <a:ext uri="{FF2B5EF4-FFF2-40B4-BE49-F238E27FC236}">
                <a16:creationId xmlns:a16="http://schemas.microsoft.com/office/drawing/2014/main" id="{C076D990-8EDB-4CFA-8328-B19DB93D85CB}"/>
              </a:ext>
            </a:extLst>
          </p:cNvPr>
          <p:cNvPicPr>
            <a:picLocks noChangeAspect="1"/>
          </p:cNvPicPr>
          <p:nvPr/>
        </p:nvPicPr>
        <p:blipFill rotWithShape="1">
          <a:blip r:embed="rId4"/>
          <a:srcRect r="6482"/>
          <a:stretch/>
        </p:blipFill>
        <p:spPr>
          <a:xfrm>
            <a:off x="9181315" y="1651066"/>
            <a:ext cx="2862735" cy="2058725"/>
          </a:xfrm>
          <a:prstGeom prst="rect">
            <a:avLst/>
          </a:prstGeom>
        </p:spPr>
      </p:pic>
      <p:cxnSp>
        <p:nvCxnSpPr>
          <p:cNvPr id="15" name="Straight Arrow Connector 14">
            <a:extLst>
              <a:ext uri="{FF2B5EF4-FFF2-40B4-BE49-F238E27FC236}">
                <a16:creationId xmlns:a16="http://schemas.microsoft.com/office/drawing/2014/main" id="{63868BA3-2B73-45EB-AEDC-88B213DD334E}"/>
              </a:ext>
            </a:extLst>
          </p:cNvPr>
          <p:cNvCxnSpPr>
            <a:cxnSpLocks/>
          </p:cNvCxnSpPr>
          <p:nvPr/>
        </p:nvCxnSpPr>
        <p:spPr>
          <a:xfrm flipV="1">
            <a:off x="8685912" y="2680429"/>
            <a:ext cx="438716" cy="1"/>
          </a:xfrm>
          <a:prstGeom prst="straightConnector1">
            <a:avLst/>
          </a:prstGeom>
          <a:ln w="7620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CB2BF87-104F-47D9-A4C8-EDDE3F704C7E}"/>
              </a:ext>
            </a:extLst>
          </p:cNvPr>
          <p:cNvSpPr/>
          <p:nvPr/>
        </p:nvSpPr>
        <p:spPr>
          <a:xfrm>
            <a:off x="409576" y="1296922"/>
            <a:ext cx="1094987" cy="216315"/>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20" name="TextBox 19">
            <a:extLst>
              <a:ext uri="{FF2B5EF4-FFF2-40B4-BE49-F238E27FC236}">
                <a16:creationId xmlns:a16="http://schemas.microsoft.com/office/drawing/2014/main" id="{1411CE4E-CE76-461D-8EE1-95BA268213C6}"/>
              </a:ext>
            </a:extLst>
          </p:cNvPr>
          <p:cNvSpPr txBox="1"/>
          <p:nvPr/>
        </p:nvSpPr>
        <p:spPr>
          <a:xfrm>
            <a:off x="917522" y="4006562"/>
            <a:ext cx="10979204" cy="923330"/>
          </a:xfrm>
          <a:prstGeom prst="rect">
            <a:avLst/>
          </a:prstGeom>
          <a:noFill/>
        </p:spPr>
        <p:txBody>
          <a:bodyPr wrap="square" lIns="91440" tIns="45720" rIns="91440" bIns="45720" rtlCol="0" anchor="t">
            <a:spAutoFit/>
          </a:bodyPr>
          <a:lstStyle/>
          <a:p>
            <a:r>
              <a:rPr lang="en-GB" b="1" dirty="0"/>
              <a:t>Inconsistency score is a measure of how much your answers make logical sense compared to themselves</a:t>
            </a:r>
          </a:p>
          <a:p>
            <a:r>
              <a:rPr lang="en-GB" b="1" dirty="0"/>
              <a:t>For example, if A&gt;B and B&gt;C but A&lt;C this makes no sense – it’s logically impossible</a:t>
            </a:r>
            <a:endParaRPr lang="en-GB" b="1" i="1" dirty="0"/>
          </a:p>
          <a:p>
            <a:r>
              <a:rPr lang="en-GB" b="1" i="1" dirty="0"/>
              <a:t>The software calculates this rate of ‘error’ &amp; prompts you to review your answers:</a:t>
            </a:r>
            <a:endParaRPr lang="en-GB" i="1" dirty="0"/>
          </a:p>
        </p:txBody>
      </p:sp>
      <p:pic>
        <p:nvPicPr>
          <p:cNvPr id="14" name="Picture 13">
            <a:extLst>
              <a:ext uri="{FF2B5EF4-FFF2-40B4-BE49-F238E27FC236}">
                <a16:creationId xmlns:a16="http://schemas.microsoft.com/office/drawing/2014/main" id="{50480007-22BF-40E3-9609-319A0BA62860}"/>
              </a:ext>
            </a:extLst>
          </p:cNvPr>
          <p:cNvPicPr>
            <a:picLocks noChangeAspect="1"/>
          </p:cNvPicPr>
          <p:nvPr/>
        </p:nvPicPr>
        <p:blipFill>
          <a:blip r:embed="rId5"/>
          <a:stretch>
            <a:fillRect/>
          </a:stretch>
        </p:blipFill>
        <p:spPr>
          <a:xfrm>
            <a:off x="965152" y="5086815"/>
            <a:ext cx="342948" cy="381053"/>
          </a:xfrm>
          <a:prstGeom prst="rect">
            <a:avLst/>
          </a:prstGeom>
        </p:spPr>
      </p:pic>
      <p:pic>
        <p:nvPicPr>
          <p:cNvPr id="21" name="Picture 20">
            <a:extLst>
              <a:ext uri="{FF2B5EF4-FFF2-40B4-BE49-F238E27FC236}">
                <a16:creationId xmlns:a16="http://schemas.microsoft.com/office/drawing/2014/main" id="{8BE94E7D-6380-45B7-BCD3-C71600B1ECC8}"/>
              </a:ext>
            </a:extLst>
          </p:cNvPr>
          <p:cNvPicPr>
            <a:picLocks noChangeAspect="1"/>
          </p:cNvPicPr>
          <p:nvPr/>
        </p:nvPicPr>
        <p:blipFill>
          <a:blip r:embed="rId6"/>
          <a:stretch>
            <a:fillRect/>
          </a:stretch>
        </p:blipFill>
        <p:spPr>
          <a:xfrm>
            <a:off x="941336" y="6322177"/>
            <a:ext cx="390580" cy="381053"/>
          </a:xfrm>
          <a:prstGeom prst="rect">
            <a:avLst/>
          </a:prstGeom>
        </p:spPr>
      </p:pic>
      <p:pic>
        <p:nvPicPr>
          <p:cNvPr id="23" name="Picture 22">
            <a:extLst>
              <a:ext uri="{FF2B5EF4-FFF2-40B4-BE49-F238E27FC236}">
                <a16:creationId xmlns:a16="http://schemas.microsoft.com/office/drawing/2014/main" id="{3D49A661-C98F-4B8E-9E17-C6AD0E81DC04}"/>
              </a:ext>
            </a:extLst>
          </p:cNvPr>
          <p:cNvPicPr>
            <a:picLocks noChangeAspect="1"/>
          </p:cNvPicPr>
          <p:nvPr/>
        </p:nvPicPr>
        <p:blipFill>
          <a:blip r:embed="rId7"/>
          <a:stretch>
            <a:fillRect/>
          </a:stretch>
        </p:blipFill>
        <p:spPr>
          <a:xfrm>
            <a:off x="917521" y="5672416"/>
            <a:ext cx="438211" cy="409632"/>
          </a:xfrm>
          <a:prstGeom prst="rect">
            <a:avLst/>
          </a:prstGeom>
        </p:spPr>
      </p:pic>
      <p:sp>
        <p:nvSpPr>
          <p:cNvPr id="26" name="TextBox 25">
            <a:extLst>
              <a:ext uri="{FF2B5EF4-FFF2-40B4-BE49-F238E27FC236}">
                <a16:creationId xmlns:a16="http://schemas.microsoft.com/office/drawing/2014/main" id="{2E4843D6-B614-4347-9BA2-8A4AD55DFA69}"/>
              </a:ext>
            </a:extLst>
          </p:cNvPr>
          <p:cNvSpPr txBox="1"/>
          <p:nvPr/>
        </p:nvSpPr>
        <p:spPr>
          <a:xfrm>
            <a:off x="1504563" y="5009678"/>
            <a:ext cx="10468362" cy="584775"/>
          </a:xfrm>
          <a:prstGeom prst="rect">
            <a:avLst/>
          </a:prstGeom>
          <a:noFill/>
        </p:spPr>
        <p:txBody>
          <a:bodyPr wrap="square" rtlCol="0">
            <a:spAutoFit/>
          </a:bodyPr>
          <a:lstStyle/>
          <a:p>
            <a:r>
              <a:rPr lang="en-GB" sz="1600" b="1" dirty="0"/>
              <a:t>&gt;20% - </a:t>
            </a:r>
            <a:r>
              <a:rPr lang="en-GB" sz="1600" dirty="0"/>
              <a:t>Answers are too inconsistent: Please </a:t>
            </a:r>
            <a:r>
              <a:rPr lang="en-GB" sz="1600" b="1" dirty="0"/>
              <a:t>Review</a:t>
            </a:r>
            <a:r>
              <a:rPr lang="en-GB" sz="1600" dirty="0"/>
              <a:t> them &amp; adjust some votes</a:t>
            </a:r>
            <a:br>
              <a:rPr lang="en-GB" sz="1600" dirty="0"/>
            </a:br>
            <a:r>
              <a:rPr lang="en-GB" sz="1600" b="1" dirty="0">
                <a:solidFill>
                  <a:schemeClr val="bg2"/>
                </a:solidFill>
              </a:rPr>
              <a:t>TIP</a:t>
            </a:r>
            <a:r>
              <a:rPr lang="en-GB" sz="1600" dirty="0"/>
              <a:t> – think about reducing ‘Strong’ (or more) scores so they are less extreme</a:t>
            </a:r>
            <a:endParaRPr lang="en-GB" sz="1600" i="1" dirty="0"/>
          </a:p>
        </p:txBody>
      </p:sp>
      <p:sp>
        <p:nvSpPr>
          <p:cNvPr id="27" name="TextBox 26">
            <a:extLst>
              <a:ext uri="{FF2B5EF4-FFF2-40B4-BE49-F238E27FC236}">
                <a16:creationId xmlns:a16="http://schemas.microsoft.com/office/drawing/2014/main" id="{4A83F1FC-412C-4492-9785-D7F47188F79A}"/>
              </a:ext>
            </a:extLst>
          </p:cNvPr>
          <p:cNvSpPr txBox="1"/>
          <p:nvPr/>
        </p:nvSpPr>
        <p:spPr>
          <a:xfrm>
            <a:off x="1504563" y="6334615"/>
            <a:ext cx="10468362" cy="338554"/>
          </a:xfrm>
          <a:prstGeom prst="rect">
            <a:avLst/>
          </a:prstGeom>
          <a:noFill/>
        </p:spPr>
        <p:txBody>
          <a:bodyPr wrap="square" rtlCol="0">
            <a:spAutoFit/>
          </a:bodyPr>
          <a:lstStyle/>
          <a:p>
            <a:r>
              <a:rPr lang="en-GB" sz="1600" b="1" dirty="0"/>
              <a:t>&lt;10% - </a:t>
            </a:r>
            <a:r>
              <a:rPr lang="en-GB" sz="1600" dirty="0"/>
              <a:t>Answers are fine. This is an acceptable level</a:t>
            </a:r>
            <a:endParaRPr lang="en-GB" sz="1600" i="1" dirty="0"/>
          </a:p>
        </p:txBody>
      </p:sp>
      <p:sp>
        <p:nvSpPr>
          <p:cNvPr id="28" name="TextBox 27">
            <a:extLst>
              <a:ext uri="{FF2B5EF4-FFF2-40B4-BE49-F238E27FC236}">
                <a16:creationId xmlns:a16="http://schemas.microsoft.com/office/drawing/2014/main" id="{3E0E3641-26D4-4BB9-9234-4B611788E247}"/>
              </a:ext>
            </a:extLst>
          </p:cNvPr>
          <p:cNvSpPr txBox="1"/>
          <p:nvPr/>
        </p:nvSpPr>
        <p:spPr>
          <a:xfrm>
            <a:off x="1504563" y="5705965"/>
            <a:ext cx="10468362" cy="584775"/>
          </a:xfrm>
          <a:prstGeom prst="rect">
            <a:avLst/>
          </a:prstGeom>
          <a:noFill/>
        </p:spPr>
        <p:txBody>
          <a:bodyPr wrap="square" rtlCol="0">
            <a:spAutoFit/>
          </a:bodyPr>
          <a:lstStyle/>
          <a:p>
            <a:r>
              <a:rPr lang="en-GB" sz="1600" b="1" dirty="0"/>
              <a:t>10-20% - </a:t>
            </a:r>
            <a:r>
              <a:rPr lang="en-GB" sz="1600" dirty="0"/>
              <a:t>Acceptability depends on the type of Criteria. For Strategic criteria this level of inconsistency is OK. For more technical criteria this may be too great. Align with your Survey administrator to agree.</a:t>
            </a:r>
            <a:endParaRPr lang="en-GB" sz="1600" i="1" dirty="0"/>
          </a:p>
        </p:txBody>
      </p:sp>
    </p:spTree>
    <p:extLst>
      <p:ext uri="{BB962C8B-B14F-4D97-AF65-F5344CB8AC3E}">
        <p14:creationId xmlns:p14="http://schemas.microsoft.com/office/powerpoint/2010/main" val="29436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6E245CC-A274-4F52-8C29-26FCB8FF12E7}"/>
              </a:ext>
            </a:extLst>
          </p:cNvPr>
          <p:cNvPicPr>
            <a:picLocks noChangeAspect="1"/>
          </p:cNvPicPr>
          <p:nvPr/>
        </p:nvPicPr>
        <p:blipFill rotWithShape="1">
          <a:blip r:embed="rId2"/>
          <a:srcRect l="1" r="2770" b="13681"/>
          <a:stretch/>
        </p:blipFill>
        <p:spPr>
          <a:xfrm>
            <a:off x="1649093" y="1672873"/>
            <a:ext cx="4364343" cy="2652624"/>
          </a:xfrm>
          <a:prstGeom prst="rect">
            <a:avLst/>
          </a:prstGeom>
        </p:spPr>
      </p:pic>
      <p:sp>
        <p:nvSpPr>
          <p:cNvPr id="4" name="Title 3">
            <a:extLst>
              <a:ext uri="{FF2B5EF4-FFF2-40B4-BE49-F238E27FC236}">
                <a16:creationId xmlns:a16="http://schemas.microsoft.com/office/drawing/2014/main" id="{DC936852-CBD3-4D49-A864-786EF13B2747}"/>
              </a:ext>
            </a:extLst>
          </p:cNvPr>
          <p:cNvSpPr>
            <a:spLocks noGrp="1"/>
          </p:cNvSpPr>
          <p:nvPr>
            <p:ph type="title"/>
          </p:nvPr>
        </p:nvSpPr>
        <p:spPr>
          <a:xfrm>
            <a:off x="468491" y="5965"/>
            <a:ext cx="11634474" cy="1483504"/>
          </a:xfrm>
        </p:spPr>
        <p:txBody>
          <a:bodyPr>
            <a:normAutofit/>
          </a:bodyPr>
          <a:lstStyle/>
          <a:p>
            <a:r>
              <a:rPr lang="en-GB" sz="3200" b="1" dirty="0"/>
              <a:t>Quick Guide for Respondents</a:t>
            </a:r>
            <a:br>
              <a:rPr lang="en-GB" sz="3200" dirty="0"/>
            </a:br>
            <a:r>
              <a:rPr lang="en-GB" sz="3200" dirty="0"/>
              <a:t>(7) View Weights</a:t>
            </a:r>
          </a:p>
        </p:txBody>
      </p:sp>
      <p:pic>
        <p:nvPicPr>
          <p:cNvPr id="3" name="Picture 2">
            <a:extLst>
              <a:ext uri="{FF2B5EF4-FFF2-40B4-BE49-F238E27FC236}">
                <a16:creationId xmlns:a16="http://schemas.microsoft.com/office/drawing/2014/main" id="{22FA2791-C6DF-44F3-9ADB-BD60307C0A85}"/>
              </a:ext>
            </a:extLst>
          </p:cNvPr>
          <p:cNvPicPr>
            <a:picLocks noChangeAspect="1"/>
          </p:cNvPicPr>
          <p:nvPr/>
        </p:nvPicPr>
        <p:blipFill>
          <a:blip r:embed="rId3"/>
          <a:stretch>
            <a:fillRect/>
          </a:stretch>
        </p:blipFill>
        <p:spPr>
          <a:xfrm>
            <a:off x="197764" y="798430"/>
            <a:ext cx="1238475" cy="1064654"/>
          </a:xfrm>
          <a:prstGeom prst="rect">
            <a:avLst/>
          </a:prstGeom>
        </p:spPr>
      </p:pic>
      <p:pic>
        <p:nvPicPr>
          <p:cNvPr id="5" name="Picture 4">
            <a:extLst>
              <a:ext uri="{FF2B5EF4-FFF2-40B4-BE49-F238E27FC236}">
                <a16:creationId xmlns:a16="http://schemas.microsoft.com/office/drawing/2014/main" id="{D4B7E981-76F2-42C1-842A-BF9475A1EC4F}"/>
              </a:ext>
            </a:extLst>
          </p:cNvPr>
          <p:cNvPicPr>
            <a:picLocks noChangeAspect="1"/>
          </p:cNvPicPr>
          <p:nvPr/>
        </p:nvPicPr>
        <p:blipFill>
          <a:blip r:embed="rId4"/>
          <a:stretch>
            <a:fillRect/>
          </a:stretch>
        </p:blipFill>
        <p:spPr>
          <a:xfrm>
            <a:off x="1709159" y="4348600"/>
            <a:ext cx="4296793" cy="2231363"/>
          </a:xfrm>
          <a:prstGeom prst="rect">
            <a:avLst/>
          </a:prstGeom>
        </p:spPr>
      </p:pic>
      <p:sp>
        <p:nvSpPr>
          <p:cNvPr id="9" name="Arrow: Curved Right 8">
            <a:extLst>
              <a:ext uri="{FF2B5EF4-FFF2-40B4-BE49-F238E27FC236}">
                <a16:creationId xmlns:a16="http://schemas.microsoft.com/office/drawing/2014/main" id="{0F14B839-3605-41F2-B31D-71DE85EAD1AF}"/>
              </a:ext>
            </a:extLst>
          </p:cNvPr>
          <p:cNvSpPr/>
          <p:nvPr/>
        </p:nvSpPr>
        <p:spPr>
          <a:xfrm>
            <a:off x="1351053" y="4140080"/>
            <a:ext cx="412373" cy="737642"/>
          </a:xfrm>
          <a:prstGeom prst="curvedRightArrow">
            <a:avLst/>
          </a:prstGeom>
          <a:solidFill>
            <a:srgbClr val="FFA5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Rectangle 12">
            <a:extLst>
              <a:ext uri="{FF2B5EF4-FFF2-40B4-BE49-F238E27FC236}">
                <a16:creationId xmlns:a16="http://schemas.microsoft.com/office/drawing/2014/main" id="{DE2CC120-3EA7-4F2B-9D33-B7636736A33F}"/>
              </a:ext>
            </a:extLst>
          </p:cNvPr>
          <p:cNvSpPr/>
          <p:nvPr/>
        </p:nvSpPr>
        <p:spPr>
          <a:xfrm>
            <a:off x="1610911" y="1934917"/>
            <a:ext cx="1234839" cy="232570"/>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Rectangle 13">
            <a:extLst>
              <a:ext uri="{FF2B5EF4-FFF2-40B4-BE49-F238E27FC236}">
                <a16:creationId xmlns:a16="http://schemas.microsoft.com/office/drawing/2014/main" id="{40804ED8-0946-4C01-B442-6139B0877610}"/>
              </a:ext>
            </a:extLst>
          </p:cNvPr>
          <p:cNvSpPr/>
          <p:nvPr/>
        </p:nvSpPr>
        <p:spPr>
          <a:xfrm>
            <a:off x="292364" y="1364379"/>
            <a:ext cx="932059" cy="227307"/>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5" name="TextBox 14">
            <a:extLst>
              <a:ext uri="{FF2B5EF4-FFF2-40B4-BE49-F238E27FC236}">
                <a16:creationId xmlns:a16="http://schemas.microsoft.com/office/drawing/2014/main" id="{6DEF5760-C9BB-4C07-86F1-19A487A217CA}"/>
              </a:ext>
            </a:extLst>
          </p:cNvPr>
          <p:cNvSpPr txBox="1"/>
          <p:nvPr/>
        </p:nvSpPr>
        <p:spPr>
          <a:xfrm>
            <a:off x="6934069" y="4454934"/>
            <a:ext cx="2382745" cy="830997"/>
          </a:xfrm>
          <a:prstGeom prst="rect">
            <a:avLst/>
          </a:prstGeom>
          <a:noFill/>
        </p:spPr>
        <p:txBody>
          <a:bodyPr wrap="square" rtlCol="0">
            <a:spAutoFit/>
          </a:bodyPr>
          <a:lstStyle/>
          <a:p>
            <a:r>
              <a:rPr lang="en-GB" sz="1600" b="1" dirty="0"/>
              <a:t>Toggle View </a:t>
            </a:r>
            <a:r>
              <a:rPr lang="en-GB" sz="1600" dirty="0"/>
              <a:t>– To see scores for Global &amp; Local Weights</a:t>
            </a:r>
            <a:endParaRPr lang="en-GB" sz="1600" i="1" dirty="0"/>
          </a:p>
        </p:txBody>
      </p:sp>
      <p:sp>
        <p:nvSpPr>
          <p:cNvPr id="18" name="TextBox 17">
            <a:extLst>
              <a:ext uri="{FF2B5EF4-FFF2-40B4-BE49-F238E27FC236}">
                <a16:creationId xmlns:a16="http://schemas.microsoft.com/office/drawing/2014/main" id="{D8EC3A88-9A8E-49DF-A7D9-F3251B0D0FA0}"/>
              </a:ext>
            </a:extLst>
          </p:cNvPr>
          <p:cNvSpPr txBox="1"/>
          <p:nvPr/>
        </p:nvSpPr>
        <p:spPr>
          <a:xfrm>
            <a:off x="129574" y="3506051"/>
            <a:ext cx="1550798" cy="830997"/>
          </a:xfrm>
          <a:prstGeom prst="rect">
            <a:avLst/>
          </a:prstGeom>
          <a:noFill/>
        </p:spPr>
        <p:txBody>
          <a:bodyPr wrap="square" rtlCol="0">
            <a:spAutoFit/>
          </a:bodyPr>
          <a:lstStyle/>
          <a:p>
            <a:r>
              <a:rPr lang="en-GB" sz="1600" b="1" dirty="0"/>
              <a:t>Scroll down </a:t>
            </a:r>
            <a:r>
              <a:rPr lang="en-GB" sz="1600" dirty="0"/>
              <a:t>to see Bar Chart view</a:t>
            </a:r>
            <a:endParaRPr lang="en-GB" sz="1600" i="1" dirty="0"/>
          </a:p>
        </p:txBody>
      </p:sp>
      <p:sp>
        <p:nvSpPr>
          <p:cNvPr id="19" name="TextBox 18">
            <a:extLst>
              <a:ext uri="{FF2B5EF4-FFF2-40B4-BE49-F238E27FC236}">
                <a16:creationId xmlns:a16="http://schemas.microsoft.com/office/drawing/2014/main" id="{80F30087-2AFC-4E35-A4C5-170A520744B8}"/>
              </a:ext>
            </a:extLst>
          </p:cNvPr>
          <p:cNvSpPr txBox="1"/>
          <p:nvPr/>
        </p:nvSpPr>
        <p:spPr>
          <a:xfrm>
            <a:off x="6343883" y="5354970"/>
            <a:ext cx="5836196" cy="1323439"/>
          </a:xfrm>
          <a:prstGeom prst="rect">
            <a:avLst/>
          </a:prstGeom>
          <a:noFill/>
        </p:spPr>
        <p:txBody>
          <a:bodyPr wrap="square">
            <a:spAutoFit/>
          </a:bodyPr>
          <a:lstStyle/>
          <a:p>
            <a:r>
              <a:rPr lang="en-GB" sz="1600" b="1" dirty="0">
                <a:solidFill>
                  <a:schemeClr val="bg2"/>
                </a:solidFill>
              </a:rPr>
              <a:t>TIP</a:t>
            </a:r>
            <a:r>
              <a:rPr lang="en-GB" sz="1600" b="1" dirty="0"/>
              <a:t> </a:t>
            </a:r>
            <a:r>
              <a:rPr lang="en-GB" sz="1600" dirty="0"/>
              <a:t>– </a:t>
            </a:r>
            <a:r>
              <a:rPr lang="en-GB" sz="1600" b="1" dirty="0"/>
              <a:t>Local Weight </a:t>
            </a:r>
            <a:r>
              <a:rPr lang="en-GB" sz="1600" dirty="0"/>
              <a:t>shows how the sub-criteria compare to each other </a:t>
            </a:r>
            <a:r>
              <a:rPr lang="en-GB" sz="1600" i="1" dirty="0"/>
              <a:t>(they always add up to 100)</a:t>
            </a:r>
            <a:br>
              <a:rPr lang="en-GB" sz="1600" dirty="0"/>
            </a:br>
            <a:br>
              <a:rPr lang="en-GB" sz="1600" dirty="0"/>
            </a:br>
            <a:r>
              <a:rPr lang="en-GB" sz="1600" b="1" dirty="0"/>
              <a:t>Global Weight </a:t>
            </a:r>
            <a:r>
              <a:rPr lang="en-GB" sz="1600" dirty="0"/>
              <a:t>shows the sub criteria share of the total model </a:t>
            </a:r>
            <a:r>
              <a:rPr lang="en-GB" sz="1600" i="1" dirty="0"/>
              <a:t>(calculated as Local Weight * Criteria Weight) </a:t>
            </a:r>
          </a:p>
        </p:txBody>
      </p:sp>
      <p:pic>
        <p:nvPicPr>
          <p:cNvPr id="21" name="Picture 20">
            <a:extLst>
              <a:ext uri="{FF2B5EF4-FFF2-40B4-BE49-F238E27FC236}">
                <a16:creationId xmlns:a16="http://schemas.microsoft.com/office/drawing/2014/main" id="{6C1FE0CE-862D-431A-A990-B451DBFE60BF}"/>
              </a:ext>
            </a:extLst>
          </p:cNvPr>
          <p:cNvPicPr>
            <a:picLocks noChangeAspect="1"/>
          </p:cNvPicPr>
          <p:nvPr/>
        </p:nvPicPr>
        <p:blipFill rotWithShape="1">
          <a:blip r:embed="rId5"/>
          <a:srcRect l="57071" r="6546"/>
          <a:stretch/>
        </p:blipFill>
        <p:spPr>
          <a:xfrm>
            <a:off x="9479535" y="4348600"/>
            <a:ext cx="2382745" cy="1043664"/>
          </a:xfrm>
          <a:prstGeom prst="rect">
            <a:avLst/>
          </a:prstGeom>
        </p:spPr>
      </p:pic>
      <p:sp>
        <p:nvSpPr>
          <p:cNvPr id="24" name="Rectangle 23">
            <a:extLst>
              <a:ext uri="{FF2B5EF4-FFF2-40B4-BE49-F238E27FC236}">
                <a16:creationId xmlns:a16="http://schemas.microsoft.com/office/drawing/2014/main" id="{B287FEFA-AF48-413E-8BA5-859EA3E31177}"/>
              </a:ext>
            </a:extLst>
          </p:cNvPr>
          <p:cNvSpPr/>
          <p:nvPr/>
        </p:nvSpPr>
        <p:spPr>
          <a:xfrm>
            <a:off x="5179333" y="1952761"/>
            <a:ext cx="289976" cy="200780"/>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a:extLst>
              <a:ext uri="{FF2B5EF4-FFF2-40B4-BE49-F238E27FC236}">
                <a16:creationId xmlns:a16="http://schemas.microsoft.com/office/drawing/2014/main" id="{2F508D8C-4E6B-447F-931B-5C73EFD492A7}"/>
              </a:ext>
            </a:extLst>
          </p:cNvPr>
          <p:cNvSpPr txBox="1"/>
          <p:nvPr/>
        </p:nvSpPr>
        <p:spPr>
          <a:xfrm>
            <a:off x="6934069" y="3900834"/>
            <a:ext cx="3551302" cy="338554"/>
          </a:xfrm>
          <a:prstGeom prst="rect">
            <a:avLst/>
          </a:prstGeom>
          <a:noFill/>
        </p:spPr>
        <p:txBody>
          <a:bodyPr wrap="square" rtlCol="0">
            <a:spAutoFit/>
          </a:bodyPr>
          <a:lstStyle/>
          <a:p>
            <a:r>
              <a:rPr lang="en-GB" sz="1600" b="1" dirty="0"/>
              <a:t>Decimal Places – </a:t>
            </a:r>
            <a:r>
              <a:rPr lang="en-GB" sz="1600" dirty="0"/>
              <a:t>change display of data</a:t>
            </a:r>
            <a:endParaRPr lang="en-GB" sz="1600" i="1" dirty="0"/>
          </a:p>
        </p:txBody>
      </p:sp>
      <p:sp>
        <p:nvSpPr>
          <p:cNvPr id="40" name="TextBox 39">
            <a:extLst>
              <a:ext uri="{FF2B5EF4-FFF2-40B4-BE49-F238E27FC236}">
                <a16:creationId xmlns:a16="http://schemas.microsoft.com/office/drawing/2014/main" id="{CDF887FE-2BA7-40FF-98FC-DF9FBB114A7A}"/>
              </a:ext>
            </a:extLst>
          </p:cNvPr>
          <p:cNvSpPr txBox="1"/>
          <p:nvPr/>
        </p:nvSpPr>
        <p:spPr>
          <a:xfrm>
            <a:off x="6934069" y="3062455"/>
            <a:ext cx="4999571" cy="584775"/>
          </a:xfrm>
          <a:prstGeom prst="rect">
            <a:avLst/>
          </a:prstGeom>
          <a:noFill/>
        </p:spPr>
        <p:txBody>
          <a:bodyPr wrap="square" rtlCol="0">
            <a:spAutoFit/>
          </a:bodyPr>
          <a:lstStyle/>
          <a:p>
            <a:r>
              <a:rPr lang="en-GB" sz="1600" b="1" dirty="0"/>
              <a:t>Drill into the Criteria – </a:t>
            </a:r>
            <a:r>
              <a:rPr lang="en-GB" sz="1600" dirty="0"/>
              <a:t>to move between high level &amp; detailed view of outcome</a:t>
            </a:r>
            <a:endParaRPr lang="en-GB" sz="1600" i="1" dirty="0"/>
          </a:p>
        </p:txBody>
      </p:sp>
      <p:sp>
        <p:nvSpPr>
          <p:cNvPr id="25" name="TextBox 24">
            <a:extLst>
              <a:ext uri="{FF2B5EF4-FFF2-40B4-BE49-F238E27FC236}">
                <a16:creationId xmlns:a16="http://schemas.microsoft.com/office/drawing/2014/main" id="{91F719C0-FB54-4FA7-B1D5-30D23A150066}"/>
              </a:ext>
            </a:extLst>
          </p:cNvPr>
          <p:cNvSpPr txBox="1"/>
          <p:nvPr/>
        </p:nvSpPr>
        <p:spPr>
          <a:xfrm>
            <a:off x="2079264" y="1508922"/>
            <a:ext cx="367408" cy="523220"/>
          </a:xfrm>
          <a:prstGeom prst="rect">
            <a:avLst/>
          </a:prstGeom>
          <a:noFill/>
        </p:spPr>
        <p:txBody>
          <a:bodyPr wrap="square" rtlCol="0">
            <a:spAutoFit/>
          </a:bodyPr>
          <a:lstStyle/>
          <a:p>
            <a:r>
              <a:rPr lang="en-GB" sz="2800" b="1" dirty="0">
                <a:solidFill>
                  <a:schemeClr val="bg2"/>
                </a:solidFill>
              </a:rPr>
              <a:t>1</a:t>
            </a:r>
            <a:endParaRPr lang="en-GB" b="1" dirty="0">
              <a:solidFill>
                <a:schemeClr val="bg2"/>
              </a:solidFill>
            </a:endParaRPr>
          </a:p>
        </p:txBody>
      </p:sp>
      <p:sp>
        <p:nvSpPr>
          <p:cNvPr id="26" name="TextBox 25">
            <a:extLst>
              <a:ext uri="{FF2B5EF4-FFF2-40B4-BE49-F238E27FC236}">
                <a16:creationId xmlns:a16="http://schemas.microsoft.com/office/drawing/2014/main" id="{CF0AB6B1-AF84-4493-989A-878B6020A335}"/>
              </a:ext>
            </a:extLst>
          </p:cNvPr>
          <p:cNvSpPr txBox="1"/>
          <p:nvPr/>
        </p:nvSpPr>
        <p:spPr>
          <a:xfrm>
            <a:off x="5148512" y="1508922"/>
            <a:ext cx="367408" cy="523220"/>
          </a:xfrm>
          <a:prstGeom prst="rect">
            <a:avLst/>
          </a:prstGeom>
          <a:noFill/>
        </p:spPr>
        <p:txBody>
          <a:bodyPr wrap="square" rtlCol="0">
            <a:spAutoFit/>
          </a:bodyPr>
          <a:lstStyle/>
          <a:p>
            <a:r>
              <a:rPr lang="en-GB" sz="2800" b="1" dirty="0">
                <a:solidFill>
                  <a:schemeClr val="bg2"/>
                </a:solidFill>
              </a:rPr>
              <a:t>2</a:t>
            </a:r>
            <a:endParaRPr lang="en-GB" b="1" dirty="0">
              <a:solidFill>
                <a:schemeClr val="bg2"/>
              </a:solidFill>
            </a:endParaRPr>
          </a:p>
        </p:txBody>
      </p:sp>
      <p:sp>
        <p:nvSpPr>
          <p:cNvPr id="27" name="TextBox 26">
            <a:extLst>
              <a:ext uri="{FF2B5EF4-FFF2-40B4-BE49-F238E27FC236}">
                <a16:creationId xmlns:a16="http://schemas.microsoft.com/office/drawing/2014/main" id="{3781AB53-FFAA-4D48-BAFF-09C4E79AF7BC}"/>
              </a:ext>
            </a:extLst>
          </p:cNvPr>
          <p:cNvSpPr txBox="1"/>
          <p:nvPr/>
        </p:nvSpPr>
        <p:spPr>
          <a:xfrm>
            <a:off x="5563496" y="1508922"/>
            <a:ext cx="367408" cy="523220"/>
          </a:xfrm>
          <a:prstGeom prst="rect">
            <a:avLst/>
          </a:prstGeom>
          <a:noFill/>
        </p:spPr>
        <p:txBody>
          <a:bodyPr wrap="square" rtlCol="0">
            <a:spAutoFit/>
          </a:bodyPr>
          <a:lstStyle/>
          <a:p>
            <a:r>
              <a:rPr lang="en-GB" sz="2800" b="1" dirty="0">
                <a:solidFill>
                  <a:schemeClr val="bg2"/>
                </a:solidFill>
              </a:rPr>
              <a:t>3</a:t>
            </a:r>
            <a:endParaRPr lang="en-GB" b="1" dirty="0">
              <a:solidFill>
                <a:schemeClr val="bg2"/>
              </a:solidFill>
            </a:endParaRPr>
          </a:p>
        </p:txBody>
      </p:sp>
      <p:sp>
        <p:nvSpPr>
          <p:cNvPr id="28" name="TextBox 27">
            <a:extLst>
              <a:ext uri="{FF2B5EF4-FFF2-40B4-BE49-F238E27FC236}">
                <a16:creationId xmlns:a16="http://schemas.microsoft.com/office/drawing/2014/main" id="{D37A2CD7-D87A-4AC3-984C-F7945AC08255}"/>
              </a:ext>
            </a:extLst>
          </p:cNvPr>
          <p:cNvSpPr txBox="1"/>
          <p:nvPr/>
        </p:nvSpPr>
        <p:spPr>
          <a:xfrm>
            <a:off x="6524185" y="4457731"/>
            <a:ext cx="367408" cy="523220"/>
          </a:xfrm>
          <a:prstGeom prst="rect">
            <a:avLst/>
          </a:prstGeom>
          <a:noFill/>
        </p:spPr>
        <p:txBody>
          <a:bodyPr wrap="none" rtlCol="0">
            <a:spAutoFit/>
          </a:bodyPr>
          <a:lstStyle/>
          <a:p>
            <a:r>
              <a:rPr lang="en-GB" sz="2800" b="1" dirty="0">
                <a:solidFill>
                  <a:schemeClr val="bg2"/>
                </a:solidFill>
              </a:rPr>
              <a:t>3</a:t>
            </a:r>
            <a:endParaRPr lang="en-GB" b="1" dirty="0">
              <a:solidFill>
                <a:schemeClr val="bg2"/>
              </a:solidFill>
            </a:endParaRPr>
          </a:p>
        </p:txBody>
      </p:sp>
      <p:sp>
        <p:nvSpPr>
          <p:cNvPr id="29" name="TextBox 28">
            <a:extLst>
              <a:ext uri="{FF2B5EF4-FFF2-40B4-BE49-F238E27FC236}">
                <a16:creationId xmlns:a16="http://schemas.microsoft.com/office/drawing/2014/main" id="{E8B04AC7-D9DA-4124-9E23-91A17B848AAC}"/>
              </a:ext>
            </a:extLst>
          </p:cNvPr>
          <p:cNvSpPr txBox="1"/>
          <p:nvPr/>
        </p:nvSpPr>
        <p:spPr>
          <a:xfrm>
            <a:off x="6478747" y="3078075"/>
            <a:ext cx="367408" cy="523220"/>
          </a:xfrm>
          <a:prstGeom prst="rect">
            <a:avLst/>
          </a:prstGeom>
          <a:noFill/>
        </p:spPr>
        <p:txBody>
          <a:bodyPr wrap="none" rtlCol="0">
            <a:spAutoFit/>
          </a:bodyPr>
          <a:lstStyle/>
          <a:p>
            <a:r>
              <a:rPr lang="en-GB" sz="2800" b="1" dirty="0">
                <a:solidFill>
                  <a:schemeClr val="bg2"/>
                </a:solidFill>
              </a:rPr>
              <a:t>1</a:t>
            </a:r>
            <a:endParaRPr lang="en-GB" b="1" dirty="0">
              <a:solidFill>
                <a:schemeClr val="bg2"/>
              </a:solidFill>
            </a:endParaRPr>
          </a:p>
        </p:txBody>
      </p:sp>
      <p:sp>
        <p:nvSpPr>
          <p:cNvPr id="30" name="TextBox 29">
            <a:extLst>
              <a:ext uri="{FF2B5EF4-FFF2-40B4-BE49-F238E27FC236}">
                <a16:creationId xmlns:a16="http://schemas.microsoft.com/office/drawing/2014/main" id="{FD5E5770-39BA-4733-93DB-A8275B984579}"/>
              </a:ext>
            </a:extLst>
          </p:cNvPr>
          <p:cNvSpPr txBox="1"/>
          <p:nvPr/>
        </p:nvSpPr>
        <p:spPr>
          <a:xfrm>
            <a:off x="6500979" y="3730765"/>
            <a:ext cx="413821" cy="523220"/>
          </a:xfrm>
          <a:prstGeom prst="rect">
            <a:avLst/>
          </a:prstGeom>
          <a:noFill/>
        </p:spPr>
        <p:txBody>
          <a:bodyPr wrap="square" rtlCol="0">
            <a:spAutoFit/>
          </a:bodyPr>
          <a:lstStyle/>
          <a:p>
            <a:r>
              <a:rPr lang="en-GB" sz="2800" b="1" dirty="0">
                <a:solidFill>
                  <a:schemeClr val="bg2"/>
                </a:solidFill>
              </a:rPr>
              <a:t>2</a:t>
            </a:r>
            <a:endParaRPr lang="en-GB" b="1" dirty="0">
              <a:solidFill>
                <a:schemeClr val="bg2"/>
              </a:solidFill>
            </a:endParaRPr>
          </a:p>
        </p:txBody>
      </p:sp>
      <p:sp>
        <p:nvSpPr>
          <p:cNvPr id="7" name="Rectangle: Rounded Corners 6">
            <a:extLst>
              <a:ext uri="{FF2B5EF4-FFF2-40B4-BE49-F238E27FC236}">
                <a16:creationId xmlns:a16="http://schemas.microsoft.com/office/drawing/2014/main" id="{AB0245D5-13B6-423A-BB64-776C221748B2}"/>
              </a:ext>
            </a:extLst>
          </p:cNvPr>
          <p:cNvSpPr/>
          <p:nvPr/>
        </p:nvSpPr>
        <p:spPr>
          <a:xfrm>
            <a:off x="6478747" y="1376807"/>
            <a:ext cx="5517863" cy="156620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b="1" dirty="0">
                <a:solidFill>
                  <a:schemeClr val="bg2"/>
                </a:solidFill>
              </a:rPr>
              <a:t>TIP</a:t>
            </a:r>
            <a:r>
              <a:rPr lang="en-GB" sz="1400" dirty="0">
                <a:solidFill>
                  <a:schemeClr val="bg2"/>
                </a:solidFill>
              </a:rPr>
              <a:t> – </a:t>
            </a:r>
            <a:r>
              <a:rPr lang="en-GB" sz="1400" dirty="0">
                <a:solidFill>
                  <a:schemeClr val="tx1">
                    <a:lumMod val="50000"/>
                  </a:schemeClr>
                </a:solidFill>
              </a:rPr>
              <a:t>Once you have answered all questions, go to </a:t>
            </a:r>
            <a:r>
              <a:rPr lang="en-GB" sz="1400" b="1" dirty="0">
                <a:solidFill>
                  <a:schemeClr val="tx1">
                    <a:lumMod val="50000"/>
                  </a:schemeClr>
                </a:solidFill>
              </a:rPr>
              <a:t>View Weights</a:t>
            </a:r>
            <a:r>
              <a:rPr lang="en-GB" sz="1400" dirty="0">
                <a:solidFill>
                  <a:schemeClr val="tx1">
                    <a:lumMod val="50000"/>
                  </a:schemeClr>
                </a:solidFill>
              </a:rPr>
              <a:t>.</a:t>
            </a:r>
            <a:br>
              <a:rPr lang="en-GB" sz="1400" dirty="0">
                <a:solidFill>
                  <a:schemeClr val="tx1">
                    <a:lumMod val="50000"/>
                  </a:schemeClr>
                </a:solidFill>
              </a:rPr>
            </a:br>
            <a:r>
              <a:rPr lang="en-GB" sz="1400" dirty="0">
                <a:solidFill>
                  <a:schemeClr val="tx1">
                    <a:lumMod val="50000"/>
                  </a:schemeClr>
                </a:solidFill>
              </a:rPr>
              <a:t>Criteria Weights represent the output of the algorithm that converts </a:t>
            </a:r>
            <a:r>
              <a:rPr lang="en-GB" sz="1400">
                <a:solidFill>
                  <a:schemeClr val="tx1">
                    <a:lumMod val="50000"/>
                  </a:schemeClr>
                </a:solidFill>
              </a:rPr>
              <a:t>pairwise votes to a normalized weight for AHP model criteria.</a:t>
            </a:r>
          </a:p>
          <a:p>
            <a:pPr algn="ctr"/>
            <a:r>
              <a:rPr lang="en-GB" sz="1400" dirty="0">
                <a:solidFill>
                  <a:schemeClr val="tx1">
                    <a:lumMod val="50000"/>
                  </a:schemeClr>
                </a:solidFill>
              </a:rPr>
              <a:t>If they don’t pass your ‘gut check’ go back to your votes and double check them: have you made a mistake, or been too extreme in one of your votes?</a:t>
            </a:r>
            <a:br>
              <a:rPr lang="en-GB" sz="1400" dirty="0">
                <a:solidFill>
                  <a:schemeClr val="tx1">
                    <a:lumMod val="50000"/>
                  </a:schemeClr>
                </a:solidFill>
              </a:rPr>
            </a:br>
            <a:r>
              <a:rPr lang="en-GB" sz="1400" b="1" dirty="0">
                <a:solidFill>
                  <a:schemeClr val="tx1">
                    <a:lumMod val="50000"/>
                  </a:schemeClr>
                </a:solidFill>
              </a:rPr>
              <a:t>Iterate until you are happy with both the votes and the outcome</a:t>
            </a:r>
            <a:r>
              <a:rPr lang="en-GB" sz="1400" dirty="0">
                <a:solidFill>
                  <a:schemeClr val="tx1">
                    <a:lumMod val="50000"/>
                  </a:schemeClr>
                </a:solidFill>
              </a:rPr>
              <a:t>. </a:t>
            </a:r>
            <a:endParaRPr lang="en-GB" sz="1400" dirty="0">
              <a:solidFill>
                <a:schemeClr val="bg2"/>
              </a:solidFill>
            </a:endParaRPr>
          </a:p>
        </p:txBody>
      </p:sp>
      <p:sp>
        <p:nvSpPr>
          <p:cNvPr id="32" name="Rectangle 31">
            <a:extLst>
              <a:ext uri="{FF2B5EF4-FFF2-40B4-BE49-F238E27FC236}">
                <a16:creationId xmlns:a16="http://schemas.microsoft.com/office/drawing/2014/main" id="{0FF08FF6-8BB7-4CA8-A3E7-8EA7D8C3D3F9}"/>
              </a:ext>
            </a:extLst>
          </p:cNvPr>
          <p:cNvSpPr/>
          <p:nvPr/>
        </p:nvSpPr>
        <p:spPr>
          <a:xfrm>
            <a:off x="5630837" y="1934917"/>
            <a:ext cx="208761" cy="234290"/>
          </a:xfrm>
          <a:prstGeom prst="rect">
            <a:avLst/>
          </a:prstGeom>
          <a:ln w="12700">
            <a:solidFill>
              <a:schemeClr val="bg2"/>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2912624052"/>
      </p:ext>
    </p:extLst>
  </p:cSld>
  <p:clrMapOvr>
    <a:masterClrMapping/>
  </p:clrMapOvr>
</p:sld>
</file>

<file path=ppt/theme/theme1.xml><?xml version="1.0" encoding="utf-8"?>
<a:theme xmlns:a="http://schemas.openxmlformats.org/drawingml/2006/main" name="Office Theme">
  <a:themeElements>
    <a:clrScheme name="Custom 1">
      <a:dk1>
        <a:srgbClr val="59585E"/>
      </a:dk1>
      <a:lt1>
        <a:sysClr val="window" lastClr="FFFFFF"/>
      </a:lt1>
      <a:dk2>
        <a:srgbClr val="004A87"/>
      </a:dk2>
      <a:lt2>
        <a:srgbClr val="FFA509"/>
      </a:lt2>
      <a:accent1>
        <a:srgbClr val="004A87"/>
      </a:accent1>
      <a:accent2>
        <a:srgbClr val="FC4236"/>
      </a:accent2>
      <a:accent3>
        <a:srgbClr val="7EBC01"/>
      </a:accent3>
      <a:accent4>
        <a:srgbClr val="59585E"/>
      </a:accent4>
      <a:accent5>
        <a:srgbClr val="004A87"/>
      </a:accent5>
      <a:accent6>
        <a:srgbClr val="7EBC01"/>
      </a:accent6>
      <a:hlink>
        <a:srgbClr val="59585E"/>
      </a:hlink>
      <a:folHlink>
        <a:srgbClr val="59585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ansparentChoice PPTX Template.potx" id="{E04FD38C-5095-49FB-9E08-6B96016157CE}" vid="{B4D9A59A-EFD5-4946-A346-DEEFA09D3581}"/>
    </a:ext>
  </a:extLst>
</a:theme>
</file>

<file path=ppt/theme/theme2.xml><?xml version="1.0" encoding="utf-8"?>
<a:theme xmlns:a="http://schemas.openxmlformats.org/drawingml/2006/main" name="1_Office Theme">
  <a:themeElements>
    <a:clrScheme name="TransparentChoice Colours">
      <a:dk1>
        <a:srgbClr val="59585E"/>
      </a:dk1>
      <a:lt1>
        <a:sysClr val="window" lastClr="FFFFFF"/>
      </a:lt1>
      <a:dk2>
        <a:srgbClr val="004A87"/>
      </a:dk2>
      <a:lt2>
        <a:srgbClr val="FFA509"/>
      </a:lt2>
      <a:accent1>
        <a:srgbClr val="004A87"/>
      </a:accent1>
      <a:accent2>
        <a:srgbClr val="FC4236"/>
      </a:accent2>
      <a:accent3>
        <a:srgbClr val="7EBC01"/>
      </a:accent3>
      <a:accent4>
        <a:srgbClr val="59585E"/>
      </a:accent4>
      <a:accent5>
        <a:srgbClr val="004A87"/>
      </a:accent5>
      <a:accent6>
        <a:srgbClr val="7EBC01"/>
      </a:accent6>
      <a:hlink>
        <a:srgbClr val="DDDDDF"/>
      </a:hlink>
      <a:folHlink>
        <a:srgbClr val="9A999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ansparentChoice PPTX Template.potx" id="{E04FD38C-5095-49FB-9E08-6B96016157CE}" vid="{AC04E938-A73A-4F38-A64A-48F426433D8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6CBECE1E936EF4E8F451AD05C7DCAC6" ma:contentTypeVersion="13" ma:contentTypeDescription="Create a new document." ma:contentTypeScope="" ma:versionID="7cb761347e63f6c6f2c9ba63484584ac">
  <xsd:schema xmlns:xsd="http://www.w3.org/2001/XMLSchema" xmlns:xs="http://www.w3.org/2001/XMLSchema" xmlns:p="http://schemas.microsoft.com/office/2006/metadata/properties" xmlns:ns3="7a8ad23c-c3a0-466e-9b9c-d4b326cf2e6c" xmlns:ns4="2189d3dc-3844-4020-8d31-de0411a7af57" targetNamespace="http://schemas.microsoft.com/office/2006/metadata/properties" ma:root="true" ma:fieldsID="b7825cb8a41476101c31d66739cc6b6d" ns3:_="" ns4:_="">
    <xsd:import namespace="7a8ad23c-c3a0-466e-9b9c-d4b326cf2e6c"/>
    <xsd:import namespace="2189d3dc-3844-4020-8d31-de0411a7af5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ad23c-c3a0-466e-9b9c-d4b326cf2e6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89d3dc-3844-4020-8d31-de0411a7af5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1BAD40-76D4-4333-92E6-DDF8071993ED}">
  <ds:schemaRefs>
    <ds:schemaRef ds:uri="http://schemas.microsoft.com/sharepoint/v3/contenttype/forms"/>
  </ds:schemaRefs>
</ds:datastoreItem>
</file>

<file path=customXml/itemProps2.xml><?xml version="1.0" encoding="utf-8"?>
<ds:datastoreItem xmlns:ds="http://schemas.openxmlformats.org/officeDocument/2006/customXml" ds:itemID="{EC8F9D9A-C9C8-450A-A681-49C6660606E7}">
  <ds:schemaRefs>
    <ds:schemaRef ds:uri="2189d3dc-3844-4020-8d31-de0411a7af57"/>
    <ds:schemaRef ds:uri="7a8ad23c-c3a0-466e-9b9c-d4b326cf2e6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4531624-1890-4006-882E-9CD4702ECF9E}">
  <ds:schemaRefs>
    <ds:schemaRef ds:uri="http://schemas.openxmlformats.org/package/2006/metadata/core-properties"/>
    <ds:schemaRef ds:uri="2189d3dc-3844-4020-8d31-de0411a7af57"/>
    <ds:schemaRef ds:uri="http://schemas.microsoft.com/office/2006/metadata/properties"/>
    <ds:schemaRef ds:uri="http://purl.org/dc/elements/1.1/"/>
    <ds:schemaRef ds:uri="http://purl.org/dc/terms/"/>
    <ds:schemaRef ds:uri="http://schemas.microsoft.com/office/2006/documentManagement/types"/>
    <ds:schemaRef ds:uri="http://purl.org/dc/dcmitype/"/>
    <ds:schemaRef ds:uri="http://schemas.microsoft.com/office/infopath/2007/PartnerControls"/>
    <ds:schemaRef ds:uri="7a8ad23c-c3a0-466e-9b9c-d4b326cf2e6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7844</TotalTime>
  <Words>1159</Words>
  <Application>Microsoft Office PowerPoint</Application>
  <PresentationFormat>Widescreen</PresentationFormat>
  <Paragraphs>117</Paragraphs>
  <Slides>10</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(body)</vt:lpstr>
      <vt:lpstr>Calibri Light</vt:lpstr>
      <vt:lpstr>Ford Antenna Medium</vt:lpstr>
      <vt:lpstr>Office Theme</vt:lpstr>
      <vt:lpstr>1_Office Theme</vt:lpstr>
      <vt:lpstr>TransparentChoice</vt:lpstr>
      <vt:lpstr>Firstly, a reminder….</vt:lpstr>
      <vt:lpstr>Quick Guide for Respondents (1) Overview</vt:lpstr>
      <vt:lpstr>Quick Guide for Respondents (2) Navigation</vt:lpstr>
      <vt:lpstr>Quick Guide for Respondents (3) Pairwise Review</vt:lpstr>
      <vt:lpstr>PowerPoint Presentation</vt:lpstr>
      <vt:lpstr>PowerPoint Presentation</vt:lpstr>
      <vt:lpstr>Quick Guide for Respondents (6) Check Consistency</vt:lpstr>
      <vt:lpstr>Quick Guide for Respondents (7) View Weights</vt:lpstr>
      <vt:lpstr> We know extra tasks add time pressure, and promise that this support will save you time later when it comes to picking the right projects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TransparentChoice User Guide</dc:title>
  <dc:creator>Stuart Easton</dc:creator>
  <cp:lastModifiedBy>Dan Dures</cp:lastModifiedBy>
  <cp:revision>13</cp:revision>
  <cp:lastPrinted>2020-10-23T13:38:16Z</cp:lastPrinted>
  <dcterms:created xsi:type="dcterms:W3CDTF">2018-01-12T09:24:54Z</dcterms:created>
  <dcterms:modified xsi:type="dcterms:W3CDTF">2025-05-02T12:45:06Z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0x01010006CBECE1E936EF4E8F451AD05C7DCAC6</vt:lpwstr>
  </property>
</Properties>
</file>